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31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336519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39411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358166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987475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35354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17855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252778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232196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158864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13446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301859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5B7145C-D0AE-4057-801D-28F5C91671A6}" type="datetimeFigureOut">
              <a:rPr lang="pl-PL" smtClean="0"/>
              <a:pPr/>
              <a:t>2017-05-25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52857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7145C-D0AE-4057-801D-28F5C91671A6}" type="datetimeFigureOut">
              <a:rPr lang="pl-PL" smtClean="0"/>
              <a:pPr/>
              <a:t>2017-05-25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2404F-39A9-40AC-9080-E23C23358A30}" type="slidenum">
              <a:rPr lang="pl-PL" smtClean="0"/>
              <a:pPr/>
              <a:t>‹#›</a:t>
            </a:fld>
            <a:endParaRPr lang="pl-PL"/>
          </a:p>
        </p:txBody>
      </p:sp>
    </p:spTree>
    <p:extLst>
      <p:ext uri="{BB962C8B-B14F-4D97-AF65-F5344CB8AC3E}">
        <p14:creationId xmlns:p14="http://schemas.microsoft.com/office/powerpoint/2010/main" xmlns="" val="274894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hyperlink" Target="http://www.google.de/url?sa=i&amp;rct=j&amp;q=&amp;esrc=s&amp;source=images&amp;cd=&amp;cad=rja&amp;uact=8&amp;ved=0ahUKEwiwquD189_TAhXFWBoKHdOcDDwQjRwIBw&amp;url=http://www.soccerground.de/&amp;psig=AFQjCNFER0G6bH3xlxASEcwnZ0hd6tTvOw&amp;ust=14943194083344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ev.smallships.e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bc.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rathaus.rostock.de/sixcms/media.php/1068/rostock2025_engl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3734108"/>
            <a:ext cx="12192000" cy="3123892"/>
          </a:xfrm>
        </p:spPr>
        <p:txBody>
          <a:bodyPr>
            <a:normAutofit lnSpcReduction="10000"/>
          </a:bodyPr>
          <a:lstStyle/>
          <a:p>
            <a:r>
              <a:rPr lang="pl-PL" b="1" dirty="0">
                <a:solidFill>
                  <a:schemeClr val="accent2"/>
                </a:solidFill>
              </a:rPr>
              <a:t>CONFERENCE </a:t>
            </a:r>
            <a:br>
              <a:rPr lang="pl-PL" b="1" dirty="0">
                <a:solidFill>
                  <a:schemeClr val="accent2"/>
                </a:solidFill>
              </a:rPr>
            </a:br>
            <a:r>
              <a:rPr lang="pl-PL" b="1" dirty="0">
                <a:solidFill>
                  <a:schemeClr val="accent2"/>
                </a:solidFill>
              </a:rPr>
              <a:t>„From a </a:t>
            </a:r>
            <a:r>
              <a:rPr lang="pl-PL" b="1" dirty="0" err="1">
                <a:solidFill>
                  <a:schemeClr val="accent2"/>
                </a:solidFill>
              </a:rPr>
              <a:t>growing</a:t>
            </a:r>
            <a:r>
              <a:rPr lang="pl-PL" b="1" dirty="0">
                <a:solidFill>
                  <a:schemeClr val="accent2"/>
                </a:solidFill>
              </a:rPr>
              <a:t> to a </a:t>
            </a:r>
            <a:r>
              <a:rPr lang="pl-PL" b="1" dirty="0" err="1">
                <a:solidFill>
                  <a:schemeClr val="accent2"/>
                </a:solidFill>
              </a:rPr>
              <a:t>great</a:t>
            </a:r>
            <a:r>
              <a:rPr lang="pl-PL" b="1" dirty="0">
                <a:solidFill>
                  <a:schemeClr val="accent2"/>
                </a:solidFill>
              </a:rPr>
              <a:t> </a:t>
            </a:r>
            <a:r>
              <a:rPr lang="pl-PL" b="1" dirty="0" err="1">
                <a:solidFill>
                  <a:schemeClr val="accent2"/>
                </a:solidFill>
              </a:rPr>
              <a:t>city</a:t>
            </a:r>
            <a:r>
              <a:rPr lang="pl-PL" b="1" dirty="0">
                <a:solidFill>
                  <a:schemeClr val="accent2"/>
                </a:solidFill>
              </a:rPr>
              <a:t>”</a:t>
            </a:r>
          </a:p>
          <a:p>
            <a:endParaRPr lang="pl-PL" b="1" dirty="0">
              <a:solidFill>
                <a:schemeClr val="accent2"/>
              </a:solidFill>
            </a:endParaRPr>
          </a:p>
          <a:p>
            <a:r>
              <a:rPr lang="pl-PL" sz="3600" b="1" dirty="0">
                <a:solidFill>
                  <a:schemeClr val="accent2"/>
                </a:solidFill>
              </a:rPr>
              <a:t>KEY FINDINGS AND RESULTS</a:t>
            </a:r>
          </a:p>
          <a:p>
            <a:endParaRPr lang="pl-PL" b="1" dirty="0">
              <a:solidFill>
                <a:schemeClr val="accent2"/>
              </a:solidFill>
            </a:endParaRPr>
          </a:p>
          <a:p>
            <a:r>
              <a:rPr lang="pl-PL" b="1" dirty="0">
                <a:solidFill>
                  <a:schemeClr val="accent2"/>
                </a:solidFill>
              </a:rPr>
              <a:t>Rostock, 14 – 17 May 2017</a:t>
            </a:r>
          </a:p>
          <a:p>
            <a:r>
              <a:rPr lang="pl-PL" b="1" dirty="0">
                <a:solidFill>
                  <a:schemeClr val="accent2"/>
                </a:solidFill>
              </a:rPr>
              <a:t>smallships.eu</a:t>
            </a:r>
          </a:p>
        </p:txBody>
      </p:sp>
      <p:pic>
        <p:nvPicPr>
          <p:cNvPr id="5" name="Obraz 4"/>
          <p:cNvPicPr>
            <a:picLocks noChangeAspect="1"/>
          </p:cNvPicPr>
          <p:nvPr/>
        </p:nvPicPr>
        <p:blipFill>
          <a:blip r:embed="rId2" cstate="print"/>
          <a:stretch>
            <a:fillRect/>
          </a:stretch>
        </p:blipFill>
        <p:spPr>
          <a:xfrm>
            <a:off x="681037" y="2172074"/>
            <a:ext cx="11007662" cy="1315232"/>
          </a:xfrm>
          <a:prstGeom prst="rect">
            <a:avLst/>
          </a:prstGeom>
        </p:spPr>
      </p:pic>
      <p:pic>
        <p:nvPicPr>
          <p:cNvPr id="6" name="Obraz 5"/>
          <p:cNvPicPr>
            <a:picLocks noChangeAspect="1"/>
          </p:cNvPicPr>
          <p:nvPr/>
        </p:nvPicPr>
        <p:blipFill>
          <a:blip r:embed="rId3" cstate="print"/>
          <a:stretch>
            <a:fillRect/>
          </a:stretch>
        </p:blipFill>
        <p:spPr>
          <a:xfrm>
            <a:off x="681037" y="376858"/>
            <a:ext cx="10937206" cy="1250277"/>
          </a:xfrm>
          <a:prstGeom prst="rect">
            <a:avLst/>
          </a:prstGeom>
        </p:spPr>
      </p:pic>
    </p:spTree>
    <p:extLst>
      <p:ext uri="{BB962C8B-B14F-4D97-AF65-F5344CB8AC3E}">
        <p14:creationId xmlns:p14="http://schemas.microsoft.com/office/powerpoint/2010/main" xmlns="" val="121434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a:solidFill>
                  <a:schemeClr val="accent2"/>
                </a:solidFill>
              </a:rPr>
              <a:t>MACRO SCALE – URBAN PLANNING</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13" name="pole tekstowe 12"/>
          <p:cNvSpPr txBox="1"/>
          <p:nvPr/>
        </p:nvSpPr>
        <p:spPr>
          <a:xfrm>
            <a:off x="368969" y="2338595"/>
            <a:ext cx="7972926" cy="4567532"/>
          </a:xfrm>
          <a:prstGeom prst="rect">
            <a:avLst/>
          </a:prstGeom>
          <a:noFill/>
        </p:spPr>
        <p:txBody>
          <a:bodyPr wrap="square" rtlCol="0">
            <a:spAutoFit/>
          </a:bodyPr>
          <a:lstStyle/>
          <a:p>
            <a:pPr defTabSz="886968">
              <a:lnSpc>
                <a:spcPct val="90000"/>
              </a:lnSpc>
              <a:spcBef>
                <a:spcPts val="1700"/>
              </a:spcBef>
              <a:defRPr sz="2716"/>
            </a:pPr>
            <a:r>
              <a:rPr lang="pl-PL" dirty="0" err="1"/>
              <a:t>Recommendations</a:t>
            </a:r>
            <a:r>
              <a:rPr lang="pl-PL" dirty="0"/>
              <a:t>:</a:t>
            </a:r>
          </a:p>
          <a:p>
            <a:pPr marL="457200" indent="-457200" defTabSz="886968">
              <a:lnSpc>
                <a:spcPct val="90000"/>
              </a:lnSpc>
              <a:spcBef>
                <a:spcPts val="1700"/>
              </a:spcBef>
              <a:buFont typeface="Wingdings" panose="05000000000000000000" pitchFamily="2" charset="2"/>
              <a:buChar char="q"/>
              <a:defRPr sz="2716"/>
            </a:pPr>
            <a:r>
              <a:rPr lang="pl-PL" dirty="0">
                <a:solidFill>
                  <a:schemeClr val="accent2"/>
                </a:solidFill>
              </a:rPr>
              <a:t>Lack of </a:t>
            </a:r>
            <a:r>
              <a:rPr lang="pl-PL" dirty="0" err="1">
                <a:solidFill>
                  <a:schemeClr val="accent2"/>
                </a:solidFill>
              </a:rPr>
              <a:t>architectural</a:t>
            </a:r>
            <a:r>
              <a:rPr lang="pl-PL" dirty="0">
                <a:solidFill>
                  <a:schemeClr val="accent2"/>
                </a:solidFill>
              </a:rPr>
              <a:t> „Icon” </a:t>
            </a:r>
            <a:r>
              <a:rPr lang="pl-PL" dirty="0" err="1">
                <a:solidFill>
                  <a:schemeClr val="accent2"/>
                </a:solidFill>
              </a:rPr>
              <a:t>building</a:t>
            </a:r>
            <a:r>
              <a:rPr lang="pl-PL" dirty="0">
                <a:solidFill>
                  <a:schemeClr val="accent2"/>
                </a:solidFill>
              </a:rPr>
              <a:t> for Rostock;</a:t>
            </a:r>
          </a:p>
          <a:p>
            <a:pPr marL="457200" indent="-457200" defTabSz="886968">
              <a:lnSpc>
                <a:spcPct val="90000"/>
              </a:lnSpc>
              <a:spcBef>
                <a:spcPts val="1700"/>
              </a:spcBef>
              <a:buFont typeface="Wingdings" panose="05000000000000000000" pitchFamily="2" charset="2"/>
              <a:buChar char="q"/>
              <a:defRPr sz="2716"/>
            </a:pPr>
            <a:r>
              <a:rPr lang="pl-PL" dirty="0" err="1">
                <a:solidFill>
                  <a:schemeClr val="accent2"/>
                </a:solidFill>
              </a:rPr>
              <a:t>Save</a:t>
            </a:r>
            <a:r>
              <a:rPr lang="pl-PL" dirty="0">
                <a:solidFill>
                  <a:schemeClr val="accent2"/>
                </a:solidFill>
              </a:rPr>
              <a:t> </a:t>
            </a:r>
            <a:r>
              <a:rPr lang="pl-PL" dirty="0" err="1">
                <a:solidFill>
                  <a:schemeClr val="accent2"/>
                </a:solidFill>
              </a:rPr>
              <a:t>urban</a:t>
            </a:r>
            <a:r>
              <a:rPr lang="pl-PL" dirty="0">
                <a:solidFill>
                  <a:schemeClr val="accent2"/>
                </a:solidFill>
              </a:rPr>
              <a:t> </a:t>
            </a:r>
            <a:r>
              <a:rPr lang="pl-PL" dirty="0" err="1">
                <a:solidFill>
                  <a:schemeClr val="accent2"/>
                </a:solidFill>
              </a:rPr>
              <a:t>structure</a:t>
            </a:r>
            <a:r>
              <a:rPr lang="pl-PL" dirty="0">
                <a:solidFill>
                  <a:schemeClr val="accent2"/>
                </a:solidFill>
              </a:rPr>
              <a:t> of Rostock (</a:t>
            </a:r>
            <a:r>
              <a:rPr lang="pl-PL" dirty="0" err="1">
                <a:solidFill>
                  <a:schemeClr val="accent2"/>
                </a:solidFill>
              </a:rPr>
              <a:t>green</a:t>
            </a:r>
            <a:r>
              <a:rPr lang="pl-PL" dirty="0">
                <a:solidFill>
                  <a:schemeClr val="accent2"/>
                </a:solidFill>
              </a:rPr>
              <a:t> </a:t>
            </a:r>
            <a:r>
              <a:rPr lang="pl-PL" dirty="0" err="1">
                <a:solidFill>
                  <a:schemeClr val="accent2"/>
                </a:solidFill>
              </a:rPr>
              <a:t>belts</a:t>
            </a:r>
            <a:r>
              <a:rPr lang="pl-PL" dirty="0">
                <a:solidFill>
                  <a:schemeClr val="accent2"/>
                </a:solidFill>
              </a:rPr>
              <a:t>); </a:t>
            </a:r>
          </a:p>
          <a:p>
            <a:pPr marL="457200" indent="-457200" defTabSz="886968">
              <a:lnSpc>
                <a:spcPct val="90000"/>
              </a:lnSpc>
              <a:spcBef>
                <a:spcPts val="1700"/>
              </a:spcBef>
              <a:buFont typeface="Wingdings" panose="05000000000000000000" pitchFamily="2" charset="2"/>
              <a:buChar char="q"/>
              <a:defRPr sz="2716"/>
            </a:pPr>
            <a:r>
              <a:rPr lang="pl-PL" dirty="0" err="1">
                <a:solidFill>
                  <a:schemeClr val="accent2"/>
                </a:solidFill>
              </a:rPr>
              <a:t>Make</a:t>
            </a:r>
            <a:r>
              <a:rPr lang="pl-PL" dirty="0">
                <a:solidFill>
                  <a:schemeClr val="accent2"/>
                </a:solidFill>
              </a:rPr>
              <a:t> Rostock </a:t>
            </a:r>
            <a:r>
              <a:rPr lang="pl-PL" dirty="0" err="1">
                <a:solidFill>
                  <a:schemeClr val="accent2"/>
                </a:solidFill>
              </a:rPr>
              <a:t>attractive</a:t>
            </a:r>
            <a:r>
              <a:rPr lang="pl-PL" dirty="0">
                <a:solidFill>
                  <a:schemeClr val="accent2"/>
                </a:solidFill>
              </a:rPr>
              <a:t> for the </a:t>
            </a:r>
            <a:r>
              <a:rPr lang="pl-PL" dirty="0" err="1">
                <a:solidFill>
                  <a:schemeClr val="accent2"/>
                </a:solidFill>
              </a:rPr>
              <a:t>whole</a:t>
            </a:r>
            <a:r>
              <a:rPr lang="pl-PL" dirty="0">
                <a:solidFill>
                  <a:schemeClr val="accent2"/>
                </a:solidFill>
              </a:rPr>
              <a:t> </a:t>
            </a:r>
            <a:r>
              <a:rPr lang="pl-PL" dirty="0" err="1">
                <a:solidFill>
                  <a:schemeClr val="accent2"/>
                </a:solidFill>
              </a:rPr>
              <a:t>year</a:t>
            </a:r>
            <a:r>
              <a:rPr lang="pl-PL" dirty="0">
                <a:solidFill>
                  <a:schemeClr val="accent2"/>
                </a:solidFill>
              </a:rPr>
              <a:t> (</a:t>
            </a:r>
            <a:r>
              <a:rPr lang="pl-PL" dirty="0" err="1">
                <a:solidFill>
                  <a:schemeClr val="accent2"/>
                </a:solidFill>
              </a:rPr>
              <a:t>especially</a:t>
            </a:r>
            <a:r>
              <a:rPr lang="pl-PL" dirty="0">
                <a:solidFill>
                  <a:schemeClr val="accent2"/>
                </a:solidFill>
              </a:rPr>
              <a:t> a </a:t>
            </a:r>
            <a:r>
              <a:rPr lang="pl-PL" dirty="0" err="1">
                <a:solidFill>
                  <a:schemeClr val="accent2"/>
                </a:solidFill>
              </a:rPr>
              <a:t>beating</a:t>
            </a:r>
            <a:r>
              <a:rPr lang="pl-PL" dirty="0">
                <a:solidFill>
                  <a:schemeClr val="accent2"/>
                </a:solidFill>
              </a:rPr>
              <a:t> </a:t>
            </a:r>
            <a:r>
              <a:rPr lang="pl-PL" dirty="0" err="1">
                <a:solidFill>
                  <a:schemeClr val="accent2"/>
                </a:solidFill>
              </a:rPr>
              <a:t>heart</a:t>
            </a:r>
            <a:r>
              <a:rPr lang="pl-PL" dirty="0">
                <a:solidFill>
                  <a:schemeClr val="accent2"/>
                </a:solidFill>
              </a:rPr>
              <a:t> of Inner City </a:t>
            </a:r>
            <a:r>
              <a:rPr lang="pl-PL" dirty="0" err="1">
                <a:solidFill>
                  <a:schemeClr val="accent2"/>
                </a:solidFill>
              </a:rPr>
              <a:t>waterfront</a:t>
            </a:r>
            <a:r>
              <a:rPr lang="pl-PL" dirty="0">
                <a:solidFill>
                  <a:schemeClr val="accent2"/>
                </a:solidFill>
              </a:rPr>
              <a:t>)</a:t>
            </a:r>
          </a:p>
          <a:p>
            <a:pPr marL="457200" indent="-457200" defTabSz="886968">
              <a:lnSpc>
                <a:spcPct val="90000"/>
              </a:lnSpc>
              <a:spcBef>
                <a:spcPts val="1700"/>
              </a:spcBef>
              <a:buFont typeface="Wingdings" panose="05000000000000000000" pitchFamily="2" charset="2"/>
              <a:buChar char="q"/>
              <a:defRPr sz="2716"/>
            </a:pPr>
            <a:r>
              <a:rPr lang="pl-PL" dirty="0" err="1">
                <a:solidFill>
                  <a:schemeClr val="accent2"/>
                </a:solidFill>
              </a:rPr>
              <a:t>Promote</a:t>
            </a:r>
            <a:r>
              <a:rPr lang="pl-PL" dirty="0">
                <a:solidFill>
                  <a:schemeClr val="accent2"/>
                </a:solidFill>
              </a:rPr>
              <a:t> Rostock as „Cluster Life City” </a:t>
            </a:r>
            <a:br>
              <a:rPr lang="pl-PL" dirty="0">
                <a:solidFill>
                  <a:schemeClr val="accent2"/>
                </a:solidFill>
              </a:rPr>
            </a:br>
            <a:r>
              <a:rPr lang="pl-PL" dirty="0">
                <a:solidFill>
                  <a:schemeClr val="accent2"/>
                </a:solidFill>
              </a:rPr>
              <a:t>(</a:t>
            </a:r>
            <a:r>
              <a:rPr lang="pl-PL" dirty="0" err="1">
                <a:solidFill>
                  <a:schemeClr val="accent2"/>
                </a:solidFill>
              </a:rPr>
              <a:t>perfect</a:t>
            </a:r>
            <a:r>
              <a:rPr lang="pl-PL" dirty="0">
                <a:solidFill>
                  <a:schemeClr val="accent2"/>
                </a:solidFill>
              </a:rPr>
              <a:t> for Life, </a:t>
            </a:r>
            <a:r>
              <a:rPr lang="pl-PL" dirty="0" err="1">
                <a:solidFill>
                  <a:schemeClr val="accent2"/>
                </a:solidFill>
              </a:rPr>
              <a:t>Work</a:t>
            </a:r>
            <a:r>
              <a:rPr lang="pl-PL" dirty="0">
                <a:solidFill>
                  <a:schemeClr val="accent2"/>
                </a:solidFill>
              </a:rPr>
              <a:t> and </a:t>
            </a:r>
            <a:r>
              <a:rPr lang="pl-PL" dirty="0" err="1">
                <a:solidFill>
                  <a:schemeClr val="accent2"/>
                </a:solidFill>
              </a:rPr>
              <a:t>Leisure</a:t>
            </a:r>
            <a:r>
              <a:rPr lang="pl-PL" dirty="0">
                <a:solidFill>
                  <a:schemeClr val="accent2"/>
                </a:solidFill>
              </a:rPr>
              <a:t>); </a:t>
            </a:r>
          </a:p>
          <a:p>
            <a:pPr marL="457200" indent="-457200" defTabSz="886968">
              <a:lnSpc>
                <a:spcPct val="90000"/>
              </a:lnSpc>
              <a:spcBef>
                <a:spcPts val="1700"/>
              </a:spcBef>
              <a:buFont typeface="Wingdings" panose="05000000000000000000" pitchFamily="2" charset="2"/>
              <a:buChar char="q"/>
              <a:defRPr sz="2716"/>
            </a:pPr>
            <a:r>
              <a:rPr lang="pl-PL" dirty="0" err="1">
                <a:solidFill>
                  <a:schemeClr val="accent2"/>
                </a:solidFill>
              </a:rPr>
              <a:t>Create</a:t>
            </a:r>
            <a:r>
              <a:rPr lang="pl-PL" dirty="0">
                <a:solidFill>
                  <a:schemeClr val="accent2"/>
                </a:solidFill>
              </a:rPr>
              <a:t> </a:t>
            </a:r>
            <a:r>
              <a:rPr lang="pl-PL" dirty="0" err="1">
                <a:solidFill>
                  <a:schemeClr val="accent2"/>
                </a:solidFill>
              </a:rPr>
              <a:t>new</a:t>
            </a:r>
            <a:r>
              <a:rPr lang="pl-PL" dirty="0">
                <a:solidFill>
                  <a:schemeClr val="accent2"/>
                </a:solidFill>
              </a:rPr>
              <a:t> </a:t>
            </a:r>
            <a:r>
              <a:rPr lang="pl-PL" dirty="0" err="1">
                <a:solidFill>
                  <a:schemeClr val="accent2"/>
                </a:solidFill>
              </a:rPr>
              <a:t>waterfront</a:t>
            </a:r>
            <a:r>
              <a:rPr lang="pl-PL" dirty="0">
                <a:solidFill>
                  <a:schemeClr val="accent2"/>
                </a:solidFill>
              </a:rPr>
              <a:t> </a:t>
            </a:r>
            <a:r>
              <a:rPr lang="pl-PL" dirty="0" err="1">
                <a:solidFill>
                  <a:schemeClr val="accent2"/>
                </a:solidFill>
              </a:rPr>
              <a:t>at</a:t>
            </a:r>
            <a:r>
              <a:rPr lang="pl-PL" dirty="0">
                <a:solidFill>
                  <a:schemeClr val="accent2"/>
                </a:solidFill>
              </a:rPr>
              <a:t> the </a:t>
            </a:r>
            <a:r>
              <a:rPr lang="pl-PL" dirty="0" err="1">
                <a:solidFill>
                  <a:schemeClr val="accent2"/>
                </a:solidFill>
              </a:rPr>
              <a:t>Eastern</a:t>
            </a:r>
            <a:r>
              <a:rPr lang="pl-PL" dirty="0">
                <a:solidFill>
                  <a:schemeClr val="accent2"/>
                </a:solidFill>
              </a:rPr>
              <a:t> </a:t>
            </a:r>
            <a:r>
              <a:rPr lang="pl-PL" dirty="0" err="1">
                <a:solidFill>
                  <a:schemeClr val="accent2"/>
                </a:solidFill>
              </a:rPr>
              <a:t>side</a:t>
            </a:r>
            <a:r>
              <a:rPr lang="pl-PL" dirty="0">
                <a:solidFill>
                  <a:schemeClr val="accent2"/>
                </a:solidFill>
              </a:rPr>
              <a:t> and </a:t>
            </a:r>
            <a:r>
              <a:rPr lang="pl-PL" dirty="0" err="1">
                <a:solidFill>
                  <a:schemeClr val="accent2"/>
                </a:solidFill>
              </a:rPr>
              <a:t>rebuild</a:t>
            </a:r>
            <a:r>
              <a:rPr lang="pl-PL" dirty="0">
                <a:solidFill>
                  <a:schemeClr val="accent2"/>
                </a:solidFill>
              </a:rPr>
              <a:t> the Western </a:t>
            </a:r>
            <a:r>
              <a:rPr lang="pl-PL" dirty="0" err="1">
                <a:solidFill>
                  <a:schemeClr val="accent2"/>
                </a:solidFill>
              </a:rPr>
              <a:t>side</a:t>
            </a:r>
            <a:r>
              <a:rPr lang="pl-PL" dirty="0">
                <a:solidFill>
                  <a:schemeClr val="accent2"/>
                </a:solidFill>
              </a:rPr>
              <a:t>. </a:t>
            </a:r>
            <a:r>
              <a:rPr lang="pl-PL" dirty="0" err="1">
                <a:solidFill>
                  <a:schemeClr val="accent2"/>
                </a:solidFill>
              </a:rPr>
              <a:t>Keep</a:t>
            </a:r>
            <a:r>
              <a:rPr lang="pl-PL" dirty="0">
                <a:solidFill>
                  <a:schemeClr val="accent2"/>
                </a:solidFill>
              </a:rPr>
              <a:t> </a:t>
            </a:r>
            <a:r>
              <a:rPr lang="pl-PL" dirty="0" err="1">
                <a:solidFill>
                  <a:schemeClr val="accent2"/>
                </a:solidFill>
              </a:rPr>
              <a:t>them</a:t>
            </a:r>
            <a:r>
              <a:rPr lang="pl-PL" dirty="0">
                <a:solidFill>
                  <a:schemeClr val="accent2"/>
                </a:solidFill>
              </a:rPr>
              <a:t> public &amp; open.</a:t>
            </a:r>
          </a:p>
        </p:txBody>
      </p:sp>
      <p:pic>
        <p:nvPicPr>
          <p:cNvPr id="2" name="Obraz 1"/>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brightnessContrast bright="20000" contrast="40000"/>
                    </a14:imgEffect>
                  </a14:imgLayer>
                </a14:imgProps>
              </a:ext>
            </a:extLst>
          </a:blip>
          <a:stretch>
            <a:fillRect/>
          </a:stretch>
        </p:blipFill>
        <p:spPr>
          <a:xfrm>
            <a:off x="8534400" y="1804370"/>
            <a:ext cx="3657600" cy="5053630"/>
          </a:xfrm>
          <a:prstGeom prst="rect">
            <a:avLst/>
          </a:prstGeom>
        </p:spPr>
      </p:pic>
    </p:spTree>
    <p:extLst>
      <p:ext uri="{BB962C8B-B14F-4D97-AF65-F5344CB8AC3E}">
        <p14:creationId xmlns:p14="http://schemas.microsoft.com/office/powerpoint/2010/main" xmlns="" val="398092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a:solidFill>
                  <a:schemeClr val="accent2"/>
                </a:solidFill>
              </a:rPr>
              <a:t>MESO SCALE – RECOMENDATIONS FOR INNER CITY: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368969" y="2181726"/>
            <a:ext cx="7507706" cy="5016758"/>
          </a:xfrm>
          <a:prstGeom prst="rect">
            <a:avLst/>
          </a:prstGeom>
          <a:noFill/>
        </p:spPr>
        <p:txBody>
          <a:bodyPr wrap="square" rtlCol="0">
            <a:spAutoFit/>
          </a:bodyPr>
          <a:lstStyle/>
          <a:p>
            <a:pPr marL="285750" indent="-285750">
              <a:buFont typeface="Wingdings" panose="05000000000000000000" pitchFamily="2" charset="2"/>
              <a:buChar char="q"/>
            </a:pPr>
            <a:r>
              <a:rPr lang="pl-PL" sz="2000" dirty="0" err="1">
                <a:solidFill>
                  <a:schemeClr val="accent2"/>
                </a:solidFill>
              </a:rPr>
              <a:t>Integrate</a:t>
            </a:r>
            <a:r>
              <a:rPr lang="pl-PL" sz="2000" dirty="0">
                <a:solidFill>
                  <a:schemeClr val="accent2"/>
                </a:solidFill>
              </a:rPr>
              <a:t> the </a:t>
            </a:r>
            <a:r>
              <a:rPr lang="pl-PL" sz="2000" dirty="0" err="1">
                <a:solidFill>
                  <a:schemeClr val="accent2"/>
                </a:solidFill>
              </a:rPr>
              <a:t>harbour</a:t>
            </a:r>
            <a:r>
              <a:rPr lang="pl-PL" sz="2000" dirty="0">
                <a:solidFill>
                  <a:schemeClr val="accent2"/>
                </a:solidFill>
              </a:rPr>
              <a:t> </a:t>
            </a:r>
            <a:r>
              <a:rPr lang="pl-PL" sz="2000" dirty="0" err="1">
                <a:solidFill>
                  <a:schemeClr val="accent2"/>
                </a:solidFill>
              </a:rPr>
              <a:t>area</a:t>
            </a:r>
            <a:r>
              <a:rPr lang="pl-PL" sz="2000" dirty="0">
                <a:solidFill>
                  <a:schemeClr val="accent2"/>
                </a:solidFill>
              </a:rPr>
              <a:t> with the Inner City – </a:t>
            </a:r>
            <a:r>
              <a:rPr lang="pl-PL" sz="2000" dirty="0" err="1">
                <a:solidFill>
                  <a:schemeClr val="accent2"/>
                </a:solidFill>
              </a:rPr>
              <a:t>consider</a:t>
            </a:r>
            <a:r>
              <a:rPr lang="pl-PL" sz="2000" dirty="0">
                <a:solidFill>
                  <a:schemeClr val="accent2"/>
                </a:solidFill>
              </a:rPr>
              <a:t> a </a:t>
            </a:r>
            <a:r>
              <a:rPr lang="pl-PL" sz="2000" dirty="0" err="1">
                <a:solidFill>
                  <a:schemeClr val="accent2"/>
                </a:solidFill>
              </a:rPr>
              <a:t>river</a:t>
            </a:r>
            <a:r>
              <a:rPr lang="pl-PL" sz="2000" dirty="0">
                <a:solidFill>
                  <a:schemeClr val="accent2"/>
                </a:solidFill>
              </a:rPr>
              <a:t> public transport system;</a:t>
            </a:r>
          </a:p>
          <a:p>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Improve</a:t>
            </a:r>
            <a:r>
              <a:rPr lang="pl-PL" sz="2000" dirty="0">
                <a:solidFill>
                  <a:schemeClr val="accent2"/>
                </a:solidFill>
              </a:rPr>
              <a:t> </a:t>
            </a:r>
            <a:r>
              <a:rPr lang="pl-PL" sz="2000" dirty="0" err="1">
                <a:solidFill>
                  <a:schemeClr val="accent2"/>
                </a:solidFill>
              </a:rPr>
              <a:t>connectons</a:t>
            </a:r>
            <a:r>
              <a:rPr lang="pl-PL" sz="2000" dirty="0">
                <a:solidFill>
                  <a:schemeClr val="accent2"/>
                </a:solidFill>
              </a:rPr>
              <a:t> on Am </a:t>
            </a:r>
            <a:r>
              <a:rPr lang="pl-PL" sz="2000" dirty="0" err="1">
                <a:solidFill>
                  <a:schemeClr val="accent2"/>
                </a:solidFill>
              </a:rPr>
              <a:t>Strande</a:t>
            </a:r>
            <a:r>
              <a:rPr lang="pl-PL" sz="2000" dirty="0">
                <a:solidFill>
                  <a:schemeClr val="accent2"/>
                </a:solidFill>
              </a:rPr>
              <a:t> – </a:t>
            </a:r>
            <a:r>
              <a:rPr lang="pl-PL" sz="2000" dirty="0" err="1">
                <a:solidFill>
                  <a:schemeClr val="accent2"/>
                </a:solidFill>
              </a:rPr>
              <a:t>dig</a:t>
            </a:r>
            <a:r>
              <a:rPr lang="pl-PL" sz="2000" dirty="0">
                <a:solidFill>
                  <a:schemeClr val="accent2"/>
                </a:solidFill>
              </a:rPr>
              <a:t> a tunel, </a:t>
            </a:r>
            <a:r>
              <a:rPr lang="pl-PL" sz="2000" dirty="0" err="1">
                <a:solidFill>
                  <a:schemeClr val="accent2"/>
                </a:solidFill>
              </a:rPr>
              <a:t>build</a:t>
            </a:r>
            <a:r>
              <a:rPr lang="pl-PL" sz="2000" dirty="0">
                <a:solidFill>
                  <a:schemeClr val="accent2"/>
                </a:solidFill>
              </a:rPr>
              <a:t> </a:t>
            </a:r>
            <a:r>
              <a:rPr lang="pl-PL" sz="2000" dirty="0" err="1">
                <a:solidFill>
                  <a:schemeClr val="accent2"/>
                </a:solidFill>
              </a:rPr>
              <a:t>pedestrian</a:t>
            </a:r>
            <a:r>
              <a:rPr lang="pl-PL" sz="2000" dirty="0">
                <a:solidFill>
                  <a:schemeClr val="accent2"/>
                </a:solidFill>
              </a:rPr>
              <a:t> </a:t>
            </a:r>
            <a:r>
              <a:rPr lang="pl-PL" sz="2000" dirty="0" err="1">
                <a:solidFill>
                  <a:schemeClr val="accent2"/>
                </a:solidFill>
              </a:rPr>
              <a:t>bridge</a:t>
            </a:r>
            <a:r>
              <a:rPr lang="pl-PL" sz="2000" dirty="0">
                <a:solidFill>
                  <a:schemeClr val="accent2"/>
                </a:solidFill>
              </a:rPr>
              <a:t> </a:t>
            </a:r>
            <a:r>
              <a:rPr lang="pl-PL" sz="2000" dirty="0" err="1">
                <a:solidFill>
                  <a:schemeClr val="accent2"/>
                </a:solidFill>
              </a:rPr>
              <a:t>over</a:t>
            </a:r>
            <a:r>
              <a:rPr lang="pl-PL" sz="2000" dirty="0">
                <a:solidFill>
                  <a:schemeClr val="accent2"/>
                </a:solidFill>
              </a:rPr>
              <a:t> </a:t>
            </a:r>
            <a:r>
              <a:rPr lang="pl-PL" sz="2000" dirty="0" err="1">
                <a:solidFill>
                  <a:schemeClr val="accent2"/>
                </a:solidFill>
              </a:rPr>
              <a:t>Warnow</a:t>
            </a:r>
            <a:r>
              <a:rPr lang="pl-PL" sz="2000" dirty="0">
                <a:solidFill>
                  <a:schemeClr val="accent2"/>
                </a:solidFill>
              </a:rPr>
              <a:t> </a:t>
            </a:r>
            <a:r>
              <a:rPr lang="pl-PL" sz="2000" dirty="0" err="1">
                <a:solidFill>
                  <a:schemeClr val="accent2"/>
                </a:solidFill>
              </a:rPr>
              <a:t>river</a:t>
            </a:r>
            <a:r>
              <a:rPr lang="pl-PL" sz="2000" dirty="0">
                <a:solidFill>
                  <a:schemeClr val="accent2"/>
                </a:solidFill>
              </a:rPr>
              <a:t>, </a:t>
            </a:r>
            <a:r>
              <a:rPr lang="pl-PL" sz="2000" dirty="0" err="1">
                <a:solidFill>
                  <a:schemeClr val="accent2"/>
                </a:solidFill>
              </a:rPr>
              <a:t>lower</a:t>
            </a:r>
            <a:r>
              <a:rPr lang="pl-PL" sz="2000" dirty="0">
                <a:solidFill>
                  <a:schemeClr val="accent2"/>
                </a:solidFill>
              </a:rPr>
              <a:t> the </a:t>
            </a:r>
            <a:r>
              <a:rPr lang="pl-PL" sz="2000" dirty="0" err="1">
                <a:solidFill>
                  <a:schemeClr val="accent2"/>
                </a:solidFill>
              </a:rPr>
              <a:t>speed</a:t>
            </a:r>
            <a:r>
              <a:rPr lang="pl-PL" sz="2000" dirty="0">
                <a:solidFill>
                  <a:schemeClr val="accent2"/>
                </a:solidFill>
              </a:rPr>
              <a:t> of the </a:t>
            </a:r>
            <a:r>
              <a:rPr lang="pl-PL" sz="2000" dirty="0" err="1">
                <a:solidFill>
                  <a:schemeClr val="accent2"/>
                </a:solidFill>
              </a:rPr>
              <a:t>traffic</a:t>
            </a:r>
            <a:r>
              <a:rPr lang="pl-PL" sz="2000" dirty="0">
                <a:solidFill>
                  <a:schemeClr val="accent2"/>
                </a:solidFill>
              </a:rPr>
              <a:t>, </a:t>
            </a:r>
            <a:r>
              <a:rPr lang="pl-PL" sz="2000" dirty="0" err="1">
                <a:solidFill>
                  <a:schemeClr val="accent2"/>
                </a:solidFill>
              </a:rPr>
              <a:t>better</a:t>
            </a:r>
            <a:r>
              <a:rPr lang="pl-PL" sz="2000" dirty="0">
                <a:solidFill>
                  <a:schemeClr val="accent2"/>
                </a:solidFill>
              </a:rPr>
              <a:t> </a:t>
            </a:r>
            <a:r>
              <a:rPr lang="pl-PL" sz="2000" dirty="0" err="1">
                <a:solidFill>
                  <a:schemeClr val="accent2"/>
                </a:solidFill>
              </a:rPr>
              <a:t>bicycle</a:t>
            </a:r>
            <a:r>
              <a:rPr lang="pl-PL" sz="2000" dirty="0">
                <a:solidFill>
                  <a:schemeClr val="accent2"/>
                </a:solidFill>
              </a:rPr>
              <a:t> </a:t>
            </a:r>
            <a:r>
              <a:rPr lang="pl-PL" sz="2000" dirty="0" err="1">
                <a:solidFill>
                  <a:schemeClr val="accent2"/>
                </a:solidFill>
              </a:rPr>
              <a:t>lanes</a:t>
            </a:r>
            <a:r>
              <a:rPr lang="pl-PL" sz="2000" dirty="0">
                <a:solidFill>
                  <a:schemeClr val="accent2"/>
                </a:solidFill>
              </a:rPr>
              <a:t>, </a:t>
            </a:r>
            <a:r>
              <a:rPr lang="pl-PL" sz="2000" dirty="0" err="1">
                <a:solidFill>
                  <a:schemeClr val="accent2"/>
                </a:solidFill>
              </a:rPr>
              <a:t>integrate</a:t>
            </a:r>
            <a:r>
              <a:rPr lang="pl-PL" sz="2000" dirty="0">
                <a:solidFill>
                  <a:schemeClr val="accent2"/>
                </a:solidFill>
              </a:rPr>
              <a:t> </a:t>
            </a:r>
            <a:r>
              <a:rPr lang="pl-PL" sz="2000" dirty="0" err="1">
                <a:solidFill>
                  <a:schemeClr val="accent2"/>
                </a:solidFill>
              </a:rPr>
              <a:t>pedestrian</a:t>
            </a:r>
            <a:r>
              <a:rPr lang="pl-PL" sz="2000" dirty="0">
                <a:solidFill>
                  <a:schemeClr val="accent2"/>
                </a:solidFill>
              </a:rPr>
              <a:t> </a:t>
            </a:r>
            <a:r>
              <a:rPr lang="pl-PL" sz="2000" dirty="0" err="1">
                <a:solidFill>
                  <a:schemeClr val="accent2"/>
                </a:solidFill>
              </a:rPr>
              <a:t>accesss</a:t>
            </a:r>
            <a:r>
              <a:rPr lang="pl-PL" sz="2000" dirty="0">
                <a:solidFill>
                  <a:schemeClr val="accent2"/>
                </a:solidFill>
              </a:rPr>
              <a:t> to the </a:t>
            </a:r>
            <a:r>
              <a:rPr lang="pl-PL" sz="2000" dirty="0" err="1">
                <a:solidFill>
                  <a:schemeClr val="accent2"/>
                </a:solidFill>
              </a:rPr>
              <a:t>waterfront</a:t>
            </a:r>
            <a:r>
              <a:rPr lang="pl-PL" sz="2000" dirty="0">
                <a:solidFill>
                  <a:schemeClr val="accent2"/>
                </a:solidFill>
              </a:rPr>
              <a:t>/ </a:t>
            </a:r>
            <a:r>
              <a:rPr lang="pl-PL" sz="2000" dirty="0" err="1">
                <a:solidFill>
                  <a:schemeClr val="accent2"/>
                </a:solidFill>
              </a:rPr>
              <a:t>old</a:t>
            </a:r>
            <a:r>
              <a:rPr lang="pl-PL" sz="2000" dirty="0">
                <a:solidFill>
                  <a:schemeClr val="accent2"/>
                </a:solidFill>
              </a:rPr>
              <a:t> </a:t>
            </a:r>
            <a:r>
              <a:rPr lang="pl-PL" sz="2000" dirty="0" err="1">
                <a:solidFill>
                  <a:schemeClr val="accent2"/>
                </a:solidFill>
              </a:rPr>
              <a:t>harbour</a:t>
            </a:r>
            <a:r>
              <a:rPr lang="pl-PL" sz="2000" dirty="0">
                <a:solidFill>
                  <a:schemeClr val="accent2"/>
                </a:solidFill>
              </a:rPr>
              <a:t> with </a:t>
            </a:r>
            <a:r>
              <a:rPr lang="pl-PL" sz="2000" dirty="0" err="1">
                <a:solidFill>
                  <a:schemeClr val="accent2"/>
                </a:solidFill>
              </a:rPr>
              <a:t>existing</a:t>
            </a:r>
            <a:r>
              <a:rPr lang="pl-PL" sz="2000" dirty="0">
                <a:solidFill>
                  <a:schemeClr val="accent2"/>
                </a:solidFill>
              </a:rPr>
              <a:t> </a:t>
            </a:r>
            <a:r>
              <a:rPr lang="pl-PL" sz="2000" dirty="0" err="1">
                <a:solidFill>
                  <a:schemeClr val="accent2"/>
                </a:solidFill>
              </a:rPr>
              <a:t>roads</a:t>
            </a:r>
            <a:r>
              <a:rPr lang="pl-PL" sz="2000" dirty="0">
                <a:solidFill>
                  <a:schemeClr val="accent2"/>
                </a:solidFill>
              </a:rPr>
              <a:t>, less parking </a:t>
            </a:r>
            <a:r>
              <a:rPr lang="pl-PL" sz="2000" dirty="0" err="1">
                <a:solidFill>
                  <a:schemeClr val="accent2"/>
                </a:solidFill>
              </a:rPr>
              <a:t>spaces</a:t>
            </a:r>
            <a:r>
              <a:rPr lang="pl-PL" sz="2000" dirty="0">
                <a:solidFill>
                  <a:schemeClr val="accent2"/>
                </a:solidFill>
              </a:rPr>
              <a:t> in the </a:t>
            </a:r>
            <a:r>
              <a:rPr lang="pl-PL" sz="2000" dirty="0" err="1">
                <a:solidFill>
                  <a:schemeClr val="accent2"/>
                </a:solidFill>
              </a:rPr>
              <a:t>old</a:t>
            </a:r>
            <a:r>
              <a:rPr lang="pl-PL" sz="2000" dirty="0">
                <a:solidFill>
                  <a:schemeClr val="accent2"/>
                </a:solidFill>
              </a:rPr>
              <a:t> </a:t>
            </a:r>
            <a:r>
              <a:rPr lang="pl-PL" sz="2000" dirty="0" err="1">
                <a:solidFill>
                  <a:schemeClr val="accent2"/>
                </a:solidFill>
              </a:rPr>
              <a:t>harbour</a:t>
            </a:r>
            <a:r>
              <a:rPr lang="pl-PL" sz="2000" dirty="0">
                <a:solidFill>
                  <a:schemeClr val="accent2"/>
                </a:solidFill>
              </a:rPr>
              <a:t> – </a:t>
            </a:r>
            <a:r>
              <a:rPr lang="pl-PL" sz="2000" dirty="0" err="1">
                <a:solidFill>
                  <a:schemeClr val="accent2"/>
                </a:solidFill>
              </a:rPr>
              <a:t>hide</a:t>
            </a:r>
            <a:r>
              <a:rPr lang="pl-PL" sz="2000" dirty="0">
                <a:solidFill>
                  <a:schemeClr val="accent2"/>
                </a:solidFill>
              </a:rPr>
              <a:t> </a:t>
            </a:r>
            <a:r>
              <a:rPr lang="pl-PL" sz="2000" dirty="0" err="1">
                <a:solidFill>
                  <a:schemeClr val="accent2"/>
                </a:solidFill>
              </a:rPr>
              <a:t>them</a:t>
            </a:r>
            <a:r>
              <a:rPr lang="pl-PL" sz="2000" dirty="0">
                <a:solidFill>
                  <a:schemeClr val="accent2"/>
                </a:solidFill>
              </a:rPr>
              <a:t> underground;</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Make</a:t>
            </a:r>
            <a:r>
              <a:rPr lang="pl-PL" sz="2000" dirty="0">
                <a:solidFill>
                  <a:schemeClr val="accent2"/>
                </a:solidFill>
              </a:rPr>
              <a:t> the </a:t>
            </a:r>
            <a:r>
              <a:rPr lang="pl-PL" sz="2000" dirty="0" err="1">
                <a:solidFill>
                  <a:schemeClr val="accent2"/>
                </a:solidFill>
              </a:rPr>
              <a:t>harbour</a:t>
            </a:r>
            <a:r>
              <a:rPr lang="pl-PL" sz="2000" dirty="0">
                <a:solidFill>
                  <a:schemeClr val="accent2"/>
                </a:solidFill>
              </a:rPr>
              <a:t> </a:t>
            </a:r>
            <a:r>
              <a:rPr lang="pl-PL" sz="2000" dirty="0" err="1">
                <a:solidFill>
                  <a:schemeClr val="accent2"/>
                </a:solidFill>
              </a:rPr>
              <a:t>area</a:t>
            </a:r>
            <a:r>
              <a:rPr lang="pl-PL" sz="2000" dirty="0">
                <a:solidFill>
                  <a:schemeClr val="accent2"/>
                </a:solidFill>
              </a:rPr>
              <a:t> a </a:t>
            </a:r>
            <a:r>
              <a:rPr lang="pl-PL" sz="2000" dirty="0" err="1">
                <a:solidFill>
                  <a:schemeClr val="accent2"/>
                </a:solidFill>
              </a:rPr>
              <a:t>liveable</a:t>
            </a:r>
            <a:r>
              <a:rPr lang="pl-PL" sz="2000" dirty="0">
                <a:solidFill>
                  <a:schemeClr val="accent2"/>
                </a:solidFill>
              </a:rPr>
              <a:t> place – 24/7/365 for </a:t>
            </a:r>
            <a:r>
              <a:rPr lang="pl-PL" sz="2000" dirty="0" err="1">
                <a:solidFill>
                  <a:schemeClr val="accent2"/>
                </a:solidFill>
              </a:rPr>
              <a:t>all</a:t>
            </a:r>
            <a:r>
              <a:rPr lang="pl-PL" sz="2000" dirty="0">
                <a:solidFill>
                  <a:schemeClr val="accent2"/>
                </a:solidFill>
              </a:rPr>
              <a:t> </a:t>
            </a:r>
            <a:r>
              <a:rPr lang="pl-PL" sz="2000" dirty="0" err="1">
                <a:solidFill>
                  <a:schemeClr val="accent2"/>
                </a:solidFill>
              </a:rPr>
              <a:t>Rostockers</a:t>
            </a:r>
            <a:r>
              <a:rPr lang="pl-PL" sz="2000" dirty="0">
                <a:solidFill>
                  <a:schemeClr val="accent2"/>
                </a:solidFill>
              </a:rPr>
              <a:t> and </a:t>
            </a:r>
            <a:r>
              <a:rPr lang="pl-PL" sz="2000" dirty="0" err="1">
                <a:solidFill>
                  <a:schemeClr val="accent2"/>
                </a:solidFill>
              </a:rPr>
              <a:t>guests</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Share</a:t>
            </a:r>
            <a:r>
              <a:rPr lang="pl-PL" sz="2000" dirty="0">
                <a:solidFill>
                  <a:schemeClr val="accent2"/>
                </a:solidFill>
              </a:rPr>
              <a:t> </a:t>
            </a:r>
            <a:r>
              <a:rPr lang="pl-PL" sz="2000" dirty="0" err="1">
                <a:solidFill>
                  <a:schemeClr val="accent2"/>
                </a:solidFill>
              </a:rPr>
              <a:t>costs</a:t>
            </a:r>
            <a:r>
              <a:rPr lang="pl-PL" sz="2000" dirty="0">
                <a:solidFill>
                  <a:schemeClr val="accent2"/>
                </a:solidFill>
              </a:rPr>
              <a:t> with the </a:t>
            </a:r>
            <a:r>
              <a:rPr lang="pl-PL" sz="2000" dirty="0" err="1">
                <a:solidFill>
                  <a:schemeClr val="accent2"/>
                </a:solidFill>
              </a:rPr>
              <a:t>all</a:t>
            </a:r>
            <a:r>
              <a:rPr lang="pl-PL" sz="2000" dirty="0">
                <a:solidFill>
                  <a:schemeClr val="accent2"/>
                </a:solidFill>
              </a:rPr>
              <a:t> </a:t>
            </a:r>
            <a:r>
              <a:rPr lang="pl-PL" sz="2000" dirty="0" err="1">
                <a:solidFill>
                  <a:schemeClr val="accent2"/>
                </a:solidFill>
              </a:rPr>
              <a:t>stakeholders</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Consult</a:t>
            </a:r>
            <a:r>
              <a:rPr lang="pl-PL" sz="2000" dirty="0">
                <a:solidFill>
                  <a:schemeClr val="accent2"/>
                </a:solidFill>
              </a:rPr>
              <a:t> </a:t>
            </a:r>
            <a:r>
              <a:rPr lang="pl-PL" sz="2000" dirty="0" err="1">
                <a:solidFill>
                  <a:schemeClr val="accent2"/>
                </a:solidFill>
              </a:rPr>
              <a:t>needs</a:t>
            </a:r>
            <a:r>
              <a:rPr lang="pl-PL" sz="2000" dirty="0">
                <a:solidFill>
                  <a:schemeClr val="accent2"/>
                </a:solidFill>
              </a:rPr>
              <a:t> and </a:t>
            </a:r>
            <a:r>
              <a:rPr lang="pl-PL" sz="2000" dirty="0" err="1">
                <a:solidFill>
                  <a:schemeClr val="accent2"/>
                </a:solidFill>
              </a:rPr>
              <a:t>barriers</a:t>
            </a:r>
            <a:r>
              <a:rPr lang="pl-PL" sz="2000" dirty="0">
                <a:solidFill>
                  <a:schemeClr val="accent2"/>
                </a:solidFill>
              </a:rPr>
              <a:t> with the </a:t>
            </a:r>
            <a:r>
              <a:rPr lang="pl-PL" sz="2000" dirty="0" err="1">
                <a:solidFill>
                  <a:schemeClr val="accent2"/>
                </a:solidFill>
              </a:rPr>
              <a:t>all</a:t>
            </a:r>
            <a:r>
              <a:rPr lang="pl-PL" sz="2000" dirty="0">
                <a:solidFill>
                  <a:schemeClr val="accent2"/>
                </a:solidFill>
              </a:rPr>
              <a:t> </a:t>
            </a:r>
            <a:r>
              <a:rPr lang="pl-PL" sz="2000" dirty="0" err="1">
                <a:solidFill>
                  <a:schemeClr val="accent2"/>
                </a:solidFill>
              </a:rPr>
              <a:t>stakeholders</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p:txBody>
      </p:sp>
      <p:pic>
        <p:nvPicPr>
          <p:cNvPr id="5" name="Obraz 4"/>
          <p:cNvPicPr>
            <a:picLocks noChangeAspect="1"/>
          </p:cNvPicPr>
          <p:nvPr/>
        </p:nvPicPr>
        <p:blipFill>
          <a:blip r:embed="rId3" cstate="print"/>
          <a:stretch>
            <a:fillRect/>
          </a:stretch>
        </p:blipFill>
        <p:spPr>
          <a:xfrm>
            <a:off x="8071230" y="2362291"/>
            <a:ext cx="4120770" cy="3653545"/>
          </a:xfrm>
          <a:prstGeom prst="rect">
            <a:avLst/>
          </a:prstGeom>
        </p:spPr>
      </p:pic>
    </p:spTree>
    <p:extLst>
      <p:ext uri="{BB962C8B-B14F-4D97-AF65-F5344CB8AC3E}">
        <p14:creationId xmlns:p14="http://schemas.microsoft.com/office/powerpoint/2010/main" xmlns="" val="289207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a:solidFill>
                  <a:schemeClr val="accent2"/>
                </a:solidFill>
              </a:rPr>
              <a:t>MESO SCALE – RECOMENDATIONS FOR INNER CITY: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368969" y="2181726"/>
            <a:ext cx="7507706" cy="4708981"/>
          </a:xfrm>
          <a:prstGeom prst="rect">
            <a:avLst/>
          </a:prstGeom>
          <a:noFill/>
        </p:spPr>
        <p:txBody>
          <a:bodyPr wrap="square" rtlCol="0">
            <a:spAutoFit/>
          </a:bodyPr>
          <a:lstStyle/>
          <a:p>
            <a:pPr marL="285750" indent="-285750">
              <a:buFont typeface="Wingdings" panose="05000000000000000000" pitchFamily="2" charset="2"/>
              <a:buChar char="q"/>
            </a:pPr>
            <a:r>
              <a:rPr lang="pl-PL" sz="2000" dirty="0" err="1">
                <a:solidFill>
                  <a:schemeClr val="accent2"/>
                </a:solidFill>
              </a:rPr>
              <a:t>Find</a:t>
            </a:r>
            <a:r>
              <a:rPr lang="pl-PL" sz="2000" dirty="0">
                <a:solidFill>
                  <a:schemeClr val="accent2"/>
                </a:solidFill>
              </a:rPr>
              <a:t> a </a:t>
            </a:r>
            <a:r>
              <a:rPr lang="pl-PL" sz="2000" dirty="0" err="1">
                <a:solidFill>
                  <a:schemeClr val="accent2"/>
                </a:solidFill>
              </a:rPr>
              <a:t>systemic</a:t>
            </a:r>
            <a:r>
              <a:rPr lang="pl-PL" sz="2000" dirty="0">
                <a:solidFill>
                  <a:schemeClr val="accent2"/>
                </a:solidFill>
              </a:rPr>
              <a:t> </a:t>
            </a:r>
            <a:r>
              <a:rPr lang="pl-PL" sz="2000" dirty="0" err="1">
                <a:solidFill>
                  <a:schemeClr val="accent2"/>
                </a:solidFill>
              </a:rPr>
              <a:t>solution</a:t>
            </a:r>
            <a:r>
              <a:rPr lang="pl-PL" sz="2000" dirty="0">
                <a:solidFill>
                  <a:schemeClr val="accent2"/>
                </a:solidFill>
              </a:rPr>
              <a:t> to </a:t>
            </a:r>
            <a:r>
              <a:rPr lang="pl-PL" sz="2000" dirty="0" err="1">
                <a:solidFill>
                  <a:schemeClr val="accent2"/>
                </a:solidFill>
              </a:rPr>
              <a:t>combine</a:t>
            </a:r>
            <a:r>
              <a:rPr lang="pl-PL" sz="2000" dirty="0">
                <a:solidFill>
                  <a:schemeClr val="accent2"/>
                </a:solidFill>
              </a:rPr>
              <a:t> </a:t>
            </a:r>
            <a:r>
              <a:rPr lang="pl-PL" sz="2000" dirty="0" err="1">
                <a:solidFill>
                  <a:schemeClr val="accent2"/>
                </a:solidFill>
              </a:rPr>
              <a:t>interests</a:t>
            </a:r>
            <a:r>
              <a:rPr lang="pl-PL" sz="2000" dirty="0">
                <a:solidFill>
                  <a:schemeClr val="accent2"/>
                </a:solidFill>
              </a:rPr>
              <a:t> of </a:t>
            </a:r>
            <a:r>
              <a:rPr lang="pl-PL" sz="2000" dirty="0" err="1">
                <a:solidFill>
                  <a:schemeClr val="accent2"/>
                </a:solidFill>
              </a:rPr>
              <a:t>Eastern</a:t>
            </a:r>
            <a:r>
              <a:rPr lang="pl-PL" sz="2000" dirty="0">
                <a:solidFill>
                  <a:schemeClr val="accent2"/>
                </a:solidFill>
              </a:rPr>
              <a:t> residential </a:t>
            </a:r>
            <a:r>
              <a:rPr lang="pl-PL" sz="2000" dirty="0" err="1">
                <a:solidFill>
                  <a:schemeClr val="accent2"/>
                </a:solidFill>
              </a:rPr>
              <a:t>communities</a:t>
            </a:r>
            <a:r>
              <a:rPr lang="pl-PL" sz="2000" dirty="0">
                <a:solidFill>
                  <a:schemeClr val="accent2"/>
                </a:solidFill>
              </a:rPr>
              <a:t> and Western </a:t>
            </a:r>
            <a:r>
              <a:rPr lang="pl-PL" sz="2000" dirty="0" err="1">
                <a:solidFill>
                  <a:schemeClr val="accent2"/>
                </a:solidFill>
              </a:rPr>
              <a:t>night</a:t>
            </a:r>
            <a:r>
              <a:rPr lang="pl-PL" sz="2000" dirty="0">
                <a:solidFill>
                  <a:schemeClr val="accent2"/>
                </a:solidFill>
              </a:rPr>
              <a:t> life in public </a:t>
            </a:r>
            <a:r>
              <a:rPr lang="pl-PL" sz="2000" dirty="0" err="1">
                <a:solidFill>
                  <a:schemeClr val="accent2"/>
                </a:solidFill>
              </a:rPr>
              <a:t>debate</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Build</a:t>
            </a:r>
            <a:r>
              <a:rPr lang="pl-PL" sz="2000" dirty="0">
                <a:solidFill>
                  <a:schemeClr val="accent2"/>
                </a:solidFill>
              </a:rPr>
              <a:t> the </a:t>
            </a:r>
            <a:r>
              <a:rPr lang="pl-PL" sz="2000" dirty="0" err="1">
                <a:solidFill>
                  <a:schemeClr val="accent2"/>
                </a:solidFill>
              </a:rPr>
              <a:t>world’s</a:t>
            </a:r>
            <a:r>
              <a:rPr lang="pl-PL" sz="2000" dirty="0">
                <a:solidFill>
                  <a:schemeClr val="accent2"/>
                </a:solidFill>
              </a:rPr>
              <a:t> most </a:t>
            </a:r>
            <a:r>
              <a:rPr lang="pl-PL" sz="2000" dirty="0" err="1">
                <a:solidFill>
                  <a:schemeClr val="accent2"/>
                </a:solidFill>
              </a:rPr>
              <a:t>flexible</a:t>
            </a:r>
            <a:r>
              <a:rPr lang="pl-PL" sz="2000" dirty="0">
                <a:solidFill>
                  <a:schemeClr val="accent2"/>
                </a:solidFill>
              </a:rPr>
              <a:t> </a:t>
            </a:r>
            <a:r>
              <a:rPr lang="pl-PL" sz="2000" dirty="0" err="1">
                <a:solidFill>
                  <a:schemeClr val="accent2"/>
                </a:solidFill>
              </a:rPr>
              <a:t>culture</a:t>
            </a:r>
            <a:r>
              <a:rPr lang="pl-PL" sz="2000" dirty="0">
                <a:solidFill>
                  <a:schemeClr val="accent2"/>
                </a:solidFill>
              </a:rPr>
              <a:t> </a:t>
            </a:r>
            <a:r>
              <a:rPr lang="pl-PL" sz="2000" dirty="0" err="1">
                <a:solidFill>
                  <a:schemeClr val="accent2"/>
                </a:solidFill>
              </a:rPr>
              <a:t>house</a:t>
            </a:r>
            <a:r>
              <a:rPr lang="pl-PL" sz="2000" dirty="0">
                <a:solidFill>
                  <a:schemeClr val="accent2"/>
                </a:solidFill>
              </a:rPr>
              <a:t> for the </a:t>
            </a:r>
            <a:r>
              <a:rPr lang="pl-PL" sz="2000" dirty="0" err="1">
                <a:solidFill>
                  <a:schemeClr val="accent2"/>
                </a:solidFill>
              </a:rPr>
              <a:t>museum</a:t>
            </a:r>
            <a:r>
              <a:rPr lang="pl-PL" sz="2000" dirty="0">
                <a:solidFill>
                  <a:schemeClr val="accent2"/>
                </a:solidFill>
              </a:rPr>
              <a:t> </a:t>
            </a:r>
            <a:r>
              <a:rPr lang="pl-PL" sz="2000" dirty="0" err="1">
                <a:solidFill>
                  <a:schemeClr val="accent2"/>
                </a:solidFill>
              </a:rPr>
              <a:t>or</a:t>
            </a:r>
            <a:r>
              <a:rPr lang="pl-PL" sz="2000" dirty="0">
                <a:solidFill>
                  <a:schemeClr val="accent2"/>
                </a:solidFill>
              </a:rPr>
              <a:t> </a:t>
            </a:r>
            <a:r>
              <a:rPr lang="pl-PL" sz="2000" dirty="0" err="1">
                <a:solidFill>
                  <a:schemeClr val="accent2"/>
                </a:solidFill>
              </a:rPr>
              <a:t>theatre</a:t>
            </a:r>
            <a:r>
              <a:rPr lang="pl-PL" sz="2000" dirty="0">
                <a:solidFill>
                  <a:schemeClr val="accent2"/>
                </a:solidFill>
              </a:rPr>
              <a:t> – </a:t>
            </a:r>
            <a:r>
              <a:rPr lang="pl-PL" sz="2000" dirty="0" err="1">
                <a:solidFill>
                  <a:schemeClr val="accent2"/>
                </a:solidFill>
              </a:rPr>
              <a:t>make</a:t>
            </a:r>
            <a:r>
              <a:rPr lang="pl-PL" sz="2000" dirty="0">
                <a:solidFill>
                  <a:schemeClr val="accent2"/>
                </a:solidFill>
              </a:rPr>
              <a:t> </a:t>
            </a:r>
            <a:r>
              <a:rPr lang="pl-PL" sz="2000" dirty="0" err="1">
                <a:solidFill>
                  <a:schemeClr val="accent2"/>
                </a:solidFill>
              </a:rPr>
              <a:t>them</a:t>
            </a:r>
            <a:r>
              <a:rPr lang="pl-PL" sz="2000" dirty="0">
                <a:solidFill>
                  <a:schemeClr val="accent2"/>
                </a:solidFill>
              </a:rPr>
              <a:t> </a:t>
            </a:r>
            <a:r>
              <a:rPr lang="pl-PL" sz="2000" dirty="0" err="1">
                <a:solidFill>
                  <a:schemeClr val="accent2"/>
                </a:solidFill>
              </a:rPr>
              <a:t>spaces</a:t>
            </a:r>
            <a:r>
              <a:rPr lang="pl-PL" sz="2000" dirty="0">
                <a:solidFill>
                  <a:schemeClr val="accent2"/>
                </a:solidFill>
              </a:rPr>
              <a:t> for </a:t>
            </a:r>
            <a:r>
              <a:rPr lang="pl-PL" sz="2000" dirty="0" err="1">
                <a:solidFill>
                  <a:schemeClr val="accent2"/>
                </a:solidFill>
              </a:rPr>
              <a:t>creative</a:t>
            </a:r>
            <a:r>
              <a:rPr lang="pl-PL" sz="2000" dirty="0">
                <a:solidFill>
                  <a:schemeClr val="accent2"/>
                </a:solidFill>
              </a:rPr>
              <a:t> </a:t>
            </a:r>
            <a:r>
              <a:rPr lang="pl-PL" sz="2000" dirty="0" err="1">
                <a:solidFill>
                  <a:schemeClr val="accent2"/>
                </a:solidFill>
              </a:rPr>
              <a:t>sector</a:t>
            </a:r>
            <a:r>
              <a:rPr lang="pl-PL" sz="2000" dirty="0">
                <a:solidFill>
                  <a:schemeClr val="accent2"/>
                </a:solidFill>
              </a:rPr>
              <a:t>, start-</a:t>
            </a:r>
            <a:r>
              <a:rPr lang="pl-PL" sz="2000" dirty="0" err="1">
                <a:solidFill>
                  <a:schemeClr val="accent2"/>
                </a:solidFill>
              </a:rPr>
              <a:t>ups</a:t>
            </a:r>
            <a:r>
              <a:rPr lang="pl-PL" sz="2000" dirty="0">
                <a:solidFill>
                  <a:schemeClr val="accent2"/>
                </a:solidFill>
              </a:rPr>
              <a:t>, </a:t>
            </a:r>
            <a:r>
              <a:rPr lang="pl-PL" sz="2000" dirty="0" err="1">
                <a:solidFill>
                  <a:schemeClr val="accent2"/>
                </a:solidFill>
              </a:rPr>
              <a:t>local</a:t>
            </a:r>
            <a:r>
              <a:rPr lang="pl-PL" sz="2000" dirty="0">
                <a:solidFill>
                  <a:schemeClr val="accent2"/>
                </a:solidFill>
              </a:rPr>
              <a:t> </a:t>
            </a:r>
            <a:r>
              <a:rPr lang="pl-PL" sz="2000" dirty="0" err="1">
                <a:solidFill>
                  <a:schemeClr val="accent2"/>
                </a:solidFill>
              </a:rPr>
              <a:t>initatives</a:t>
            </a:r>
            <a:r>
              <a:rPr lang="pl-PL" sz="2000" dirty="0">
                <a:solidFill>
                  <a:schemeClr val="accent2"/>
                </a:solidFill>
              </a:rPr>
              <a:t>, </a:t>
            </a:r>
            <a:r>
              <a:rPr lang="pl-PL" sz="2000" dirty="0" err="1">
                <a:solidFill>
                  <a:schemeClr val="accent2"/>
                </a:solidFill>
              </a:rPr>
              <a:t>local</a:t>
            </a:r>
            <a:r>
              <a:rPr lang="pl-PL" sz="2000" dirty="0">
                <a:solidFill>
                  <a:schemeClr val="accent2"/>
                </a:solidFill>
              </a:rPr>
              <a:t> </a:t>
            </a:r>
            <a:r>
              <a:rPr lang="pl-PL" sz="2000" dirty="0" err="1">
                <a:solidFill>
                  <a:schemeClr val="accent2"/>
                </a:solidFill>
              </a:rPr>
              <a:t>artists</a:t>
            </a:r>
            <a:r>
              <a:rPr lang="pl-PL" sz="2000" dirty="0">
                <a:solidFill>
                  <a:schemeClr val="accent2"/>
                </a:solidFill>
              </a:rPr>
              <a:t>, </a:t>
            </a:r>
            <a:r>
              <a:rPr lang="pl-PL" sz="2000" dirty="0" err="1">
                <a:solidFill>
                  <a:schemeClr val="accent2"/>
                </a:solidFill>
              </a:rPr>
              <a:t>craftsman</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a:solidFill>
                  <a:schemeClr val="accent2"/>
                </a:solidFill>
              </a:rPr>
              <a:t>Go on with Hansa </a:t>
            </a:r>
            <a:r>
              <a:rPr lang="pl-PL" sz="2000" dirty="0" err="1">
                <a:solidFill>
                  <a:schemeClr val="accent2"/>
                </a:solidFill>
              </a:rPr>
              <a:t>Sail</a:t>
            </a:r>
            <a:r>
              <a:rPr lang="pl-PL" sz="2000" dirty="0">
                <a:solidFill>
                  <a:schemeClr val="accent2"/>
                </a:solidFill>
              </a:rPr>
              <a:t> but do not </a:t>
            </a:r>
            <a:r>
              <a:rPr lang="pl-PL" sz="2000" dirty="0" err="1">
                <a:solidFill>
                  <a:schemeClr val="accent2"/>
                </a:solidFill>
              </a:rPr>
              <a:t>make</a:t>
            </a:r>
            <a:r>
              <a:rPr lang="pl-PL" sz="2000" dirty="0">
                <a:solidFill>
                  <a:schemeClr val="accent2"/>
                </a:solidFill>
              </a:rPr>
              <a:t> </a:t>
            </a:r>
            <a:r>
              <a:rPr lang="pl-PL" sz="2000" dirty="0" err="1">
                <a:solidFill>
                  <a:schemeClr val="accent2"/>
                </a:solidFill>
              </a:rPr>
              <a:t>new</a:t>
            </a:r>
            <a:r>
              <a:rPr lang="pl-PL" sz="2000" dirty="0">
                <a:solidFill>
                  <a:schemeClr val="accent2"/>
                </a:solidFill>
              </a:rPr>
              <a:t> and </a:t>
            </a:r>
            <a:r>
              <a:rPr lang="pl-PL" sz="2000" dirty="0" err="1">
                <a:solidFill>
                  <a:schemeClr val="accent2"/>
                </a:solidFill>
              </a:rPr>
              <a:t>old</a:t>
            </a:r>
            <a:r>
              <a:rPr lang="pl-PL" sz="2000" dirty="0">
                <a:solidFill>
                  <a:schemeClr val="accent2"/>
                </a:solidFill>
              </a:rPr>
              <a:t> </a:t>
            </a:r>
            <a:r>
              <a:rPr lang="pl-PL" sz="2000" dirty="0" err="1">
                <a:solidFill>
                  <a:schemeClr val="accent2"/>
                </a:solidFill>
              </a:rPr>
              <a:t>waterfront</a:t>
            </a:r>
            <a:r>
              <a:rPr lang="pl-PL" sz="2000" dirty="0">
                <a:solidFill>
                  <a:schemeClr val="accent2"/>
                </a:solidFill>
              </a:rPr>
              <a:t> development dependent on </a:t>
            </a:r>
            <a:r>
              <a:rPr lang="pl-PL" sz="2000" dirty="0" err="1">
                <a:solidFill>
                  <a:schemeClr val="accent2"/>
                </a:solidFill>
              </a:rPr>
              <a:t>it</a:t>
            </a:r>
            <a:r>
              <a:rPr lang="pl-PL" sz="2000" dirty="0">
                <a:solidFill>
                  <a:schemeClr val="accent2"/>
                </a:solidFill>
              </a:rPr>
              <a:t>;</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Find</a:t>
            </a:r>
            <a:r>
              <a:rPr lang="pl-PL" sz="2000" dirty="0">
                <a:solidFill>
                  <a:schemeClr val="accent2"/>
                </a:solidFill>
              </a:rPr>
              <a:t> the </a:t>
            </a:r>
            <a:r>
              <a:rPr lang="pl-PL" sz="2000" dirty="0" err="1">
                <a:solidFill>
                  <a:schemeClr val="accent2"/>
                </a:solidFill>
              </a:rPr>
              <a:t>closest</a:t>
            </a:r>
            <a:r>
              <a:rPr lang="pl-PL" sz="2000" dirty="0">
                <a:solidFill>
                  <a:schemeClr val="accent2"/>
                </a:solidFill>
              </a:rPr>
              <a:t> </a:t>
            </a:r>
            <a:r>
              <a:rPr lang="pl-PL" sz="2000" dirty="0" err="1">
                <a:solidFill>
                  <a:schemeClr val="accent2"/>
                </a:solidFill>
              </a:rPr>
              <a:t>embarkment</a:t>
            </a:r>
            <a:r>
              <a:rPr lang="pl-PL" sz="2000" dirty="0">
                <a:solidFill>
                  <a:schemeClr val="accent2"/>
                </a:solidFill>
              </a:rPr>
              <a:t> for small </a:t>
            </a:r>
            <a:r>
              <a:rPr lang="pl-PL" sz="2000" dirty="0" err="1">
                <a:solidFill>
                  <a:schemeClr val="accent2"/>
                </a:solidFill>
              </a:rPr>
              <a:t>cruise</a:t>
            </a:r>
            <a:r>
              <a:rPr lang="pl-PL" sz="2000" dirty="0">
                <a:solidFill>
                  <a:schemeClr val="accent2"/>
                </a:solidFill>
              </a:rPr>
              <a:t> </a:t>
            </a:r>
            <a:r>
              <a:rPr lang="pl-PL" sz="2000" dirty="0" err="1">
                <a:solidFill>
                  <a:schemeClr val="accent2"/>
                </a:solidFill>
              </a:rPr>
              <a:t>ships</a:t>
            </a:r>
            <a:r>
              <a:rPr lang="pl-PL" sz="2000" dirty="0">
                <a:solidFill>
                  <a:schemeClr val="accent2"/>
                </a:solidFill>
              </a:rPr>
              <a:t> </a:t>
            </a:r>
            <a:r>
              <a:rPr lang="pl-PL" sz="2000" dirty="0" err="1">
                <a:solidFill>
                  <a:schemeClr val="accent2"/>
                </a:solidFill>
              </a:rPr>
              <a:t>near</a:t>
            </a:r>
            <a:r>
              <a:rPr lang="pl-PL" sz="2000" dirty="0">
                <a:solidFill>
                  <a:schemeClr val="accent2"/>
                </a:solidFill>
              </a:rPr>
              <a:t> the </a:t>
            </a:r>
            <a:r>
              <a:rPr lang="pl-PL" sz="2000" dirty="0" err="1">
                <a:solidFill>
                  <a:schemeClr val="accent2"/>
                </a:solidFill>
              </a:rPr>
              <a:t>Old</a:t>
            </a:r>
            <a:r>
              <a:rPr lang="pl-PL" sz="2000" dirty="0">
                <a:solidFill>
                  <a:schemeClr val="accent2"/>
                </a:solidFill>
              </a:rPr>
              <a:t> Harbour and do not </a:t>
            </a:r>
            <a:r>
              <a:rPr lang="pl-PL" sz="2000" dirty="0" err="1">
                <a:solidFill>
                  <a:schemeClr val="accent2"/>
                </a:solidFill>
              </a:rPr>
              <a:t>agree</a:t>
            </a:r>
            <a:r>
              <a:rPr lang="pl-PL" sz="2000" dirty="0">
                <a:solidFill>
                  <a:schemeClr val="accent2"/>
                </a:solidFill>
              </a:rPr>
              <a:t> to </a:t>
            </a:r>
            <a:r>
              <a:rPr lang="en-GB" sz="2000" dirty="0">
                <a:solidFill>
                  <a:schemeClr val="accent2"/>
                </a:solidFill>
              </a:rPr>
              <a:t>surround</a:t>
            </a:r>
            <a:r>
              <a:rPr lang="pl-PL" sz="2000" dirty="0">
                <a:solidFill>
                  <a:schemeClr val="accent2"/>
                </a:solidFill>
              </a:rPr>
              <a:t> </a:t>
            </a:r>
            <a:r>
              <a:rPr lang="pl-PL" sz="2000" dirty="0" err="1">
                <a:solidFill>
                  <a:schemeClr val="accent2"/>
                </a:solidFill>
              </a:rPr>
              <a:t>them</a:t>
            </a:r>
            <a:r>
              <a:rPr lang="pl-PL" sz="2000" dirty="0">
                <a:solidFill>
                  <a:schemeClr val="accent2"/>
                </a:solidFill>
              </a:rPr>
              <a:t> with </a:t>
            </a:r>
            <a:r>
              <a:rPr lang="pl-PL" sz="2000" dirty="0" err="1">
                <a:solidFill>
                  <a:schemeClr val="accent2"/>
                </a:solidFill>
              </a:rPr>
              <a:t>fences</a:t>
            </a:r>
            <a:r>
              <a:rPr lang="pl-PL" sz="2000" dirty="0">
                <a:solidFill>
                  <a:schemeClr val="accent2"/>
                </a:solidFill>
              </a:rPr>
              <a:t> – </a:t>
            </a:r>
            <a:r>
              <a:rPr lang="pl-PL" sz="2000" dirty="0" err="1">
                <a:solidFill>
                  <a:schemeClr val="accent2"/>
                </a:solidFill>
              </a:rPr>
              <a:t>think</a:t>
            </a:r>
            <a:r>
              <a:rPr lang="pl-PL" sz="2000" dirty="0">
                <a:solidFill>
                  <a:schemeClr val="accent2"/>
                </a:solidFill>
              </a:rPr>
              <a:t> </a:t>
            </a:r>
            <a:r>
              <a:rPr lang="pl-PL" sz="2000" dirty="0" err="1">
                <a:solidFill>
                  <a:schemeClr val="accent2"/>
                </a:solidFill>
              </a:rPr>
              <a:t>about</a:t>
            </a:r>
            <a:r>
              <a:rPr lang="pl-PL" sz="2000" dirty="0">
                <a:solidFill>
                  <a:schemeClr val="accent2"/>
                </a:solidFill>
              </a:rPr>
              <a:t> </a:t>
            </a:r>
            <a:r>
              <a:rPr lang="pl-PL" sz="2000" dirty="0" err="1">
                <a:solidFill>
                  <a:schemeClr val="accent2"/>
                </a:solidFill>
              </a:rPr>
              <a:t>slow</a:t>
            </a:r>
            <a:r>
              <a:rPr lang="pl-PL" sz="2000" dirty="0">
                <a:solidFill>
                  <a:schemeClr val="accent2"/>
                </a:solidFill>
              </a:rPr>
              <a:t> </a:t>
            </a:r>
            <a:r>
              <a:rPr lang="pl-PL" sz="2000" dirty="0" err="1">
                <a:solidFill>
                  <a:schemeClr val="accent2"/>
                </a:solidFill>
              </a:rPr>
              <a:t>city</a:t>
            </a:r>
            <a:r>
              <a:rPr lang="pl-PL" sz="2000" dirty="0">
                <a:solidFill>
                  <a:schemeClr val="accent2"/>
                </a:solidFill>
              </a:rPr>
              <a:t> </a:t>
            </a:r>
            <a:r>
              <a:rPr lang="pl-PL" sz="2000" dirty="0" err="1">
                <a:solidFill>
                  <a:schemeClr val="accent2"/>
                </a:solidFill>
              </a:rPr>
              <a:t>hotels</a:t>
            </a:r>
            <a:r>
              <a:rPr lang="pl-PL" sz="2000" dirty="0">
                <a:solidFill>
                  <a:schemeClr val="accent2"/>
                </a:solidFill>
              </a:rPr>
              <a:t> &amp; </a:t>
            </a:r>
            <a:r>
              <a:rPr lang="pl-PL" sz="2000" dirty="0" err="1">
                <a:solidFill>
                  <a:schemeClr val="accent2"/>
                </a:solidFill>
              </a:rPr>
              <a:t>restaurants</a:t>
            </a:r>
            <a:r>
              <a:rPr lang="pl-PL" sz="2000" dirty="0">
                <a:solidFill>
                  <a:schemeClr val="accent2"/>
                </a:solidFill>
              </a:rPr>
              <a:t> on </a:t>
            </a:r>
            <a:r>
              <a:rPr lang="pl-PL" sz="2000" dirty="0" err="1">
                <a:solidFill>
                  <a:schemeClr val="accent2"/>
                </a:solidFill>
              </a:rPr>
              <a:t>Eastern</a:t>
            </a:r>
            <a:r>
              <a:rPr lang="pl-PL" sz="2000" dirty="0">
                <a:solidFill>
                  <a:schemeClr val="accent2"/>
                </a:solidFill>
              </a:rPr>
              <a:t> </a:t>
            </a:r>
            <a:r>
              <a:rPr lang="pl-PL" sz="2000" dirty="0" err="1">
                <a:solidFill>
                  <a:schemeClr val="accent2"/>
                </a:solidFill>
              </a:rPr>
              <a:t>side</a:t>
            </a:r>
            <a:r>
              <a:rPr lang="pl-PL" sz="2000" dirty="0">
                <a:solidFill>
                  <a:schemeClr val="accent2"/>
                </a:solidFill>
              </a:rPr>
              <a:t> and </a:t>
            </a:r>
            <a:r>
              <a:rPr lang="pl-PL" sz="2000" dirty="0" err="1">
                <a:solidFill>
                  <a:schemeClr val="accent2"/>
                </a:solidFill>
              </a:rPr>
              <a:t>attractions</a:t>
            </a:r>
            <a:r>
              <a:rPr lang="pl-PL" sz="2000" dirty="0">
                <a:solidFill>
                  <a:schemeClr val="accent2"/>
                </a:solidFill>
              </a:rPr>
              <a:t> </a:t>
            </a:r>
            <a:r>
              <a:rPr lang="pl-PL" sz="2000" dirty="0" err="1">
                <a:solidFill>
                  <a:schemeClr val="accent2"/>
                </a:solidFill>
              </a:rPr>
              <a:t>connected</a:t>
            </a:r>
            <a:r>
              <a:rPr lang="pl-PL" sz="2000" dirty="0">
                <a:solidFill>
                  <a:schemeClr val="accent2"/>
                </a:solidFill>
              </a:rPr>
              <a:t> with </a:t>
            </a:r>
            <a:r>
              <a:rPr lang="pl-PL" sz="2000" dirty="0" err="1">
                <a:solidFill>
                  <a:schemeClr val="accent2"/>
                </a:solidFill>
              </a:rPr>
              <a:t>locality</a:t>
            </a:r>
            <a:r>
              <a:rPr lang="pl-PL" sz="2000" dirty="0">
                <a:solidFill>
                  <a:schemeClr val="accent2"/>
                </a:solidFill>
              </a:rPr>
              <a:t> (</a:t>
            </a:r>
            <a:r>
              <a:rPr lang="pl-PL" sz="2000" dirty="0" err="1">
                <a:solidFill>
                  <a:schemeClr val="accent2"/>
                </a:solidFill>
              </a:rPr>
              <a:t>craft</a:t>
            </a:r>
            <a:r>
              <a:rPr lang="pl-PL" sz="2000" dirty="0">
                <a:solidFill>
                  <a:schemeClr val="accent2"/>
                </a:solidFill>
              </a:rPr>
              <a:t>, food, </a:t>
            </a:r>
            <a:r>
              <a:rPr lang="pl-PL" sz="2000" dirty="0" err="1">
                <a:solidFill>
                  <a:schemeClr val="accent2"/>
                </a:solidFill>
              </a:rPr>
              <a:t>history</a:t>
            </a:r>
            <a:r>
              <a:rPr lang="pl-PL" sz="2000" dirty="0">
                <a:solidFill>
                  <a:schemeClr val="accent2"/>
                </a:solidFill>
              </a:rPr>
              <a:t>);</a:t>
            </a:r>
          </a:p>
          <a:p>
            <a:pPr marL="285750" indent="-285750">
              <a:buFont typeface="Wingdings" panose="05000000000000000000" pitchFamily="2" charset="2"/>
              <a:buChar char="q"/>
            </a:pPr>
            <a:endParaRPr lang="pl-PL" sz="2000" dirty="0">
              <a:solidFill>
                <a:schemeClr val="accent2"/>
              </a:solidFill>
            </a:endParaRPr>
          </a:p>
        </p:txBody>
      </p:sp>
      <p:pic>
        <p:nvPicPr>
          <p:cNvPr id="5" name="Obraz 4"/>
          <p:cNvPicPr>
            <a:picLocks noChangeAspect="1"/>
          </p:cNvPicPr>
          <p:nvPr/>
        </p:nvPicPr>
        <p:blipFill>
          <a:blip r:embed="rId3" cstate="print"/>
          <a:stretch>
            <a:fillRect/>
          </a:stretch>
        </p:blipFill>
        <p:spPr>
          <a:xfrm>
            <a:off x="8071230" y="2362291"/>
            <a:ext cx="4120770" cy="3653545"/>
          </a:xfrm>
          <a:prstGeom prst="rect">
            <a:avLst/>
          </a:prstGeom>
        </p:spPr>
      </p:pic>
    </p:spTree>
    <p:extLst>
      <p:ext uri="{BB962C8B-B14F-4D97-AF65-F5344CB8AC3E}">
        <p14:creationId xmlns:p14="http://schemas.microsoft.com/office/powerpoint/2010/main" xmlns="" val="44059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a:solidFill>
                  <a:schemeClr val="accent2"/>
                </a:solidFill>
              </a:rPr>
              <a:t>MICRO SCALE – RECOMENDATIONS FOR INNER CITY: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368969" y="2181726"/>
            <a:ext cx="6395017" cy="5324535"/>
          </a:xfrm>
          <a:prstGeom prst="rect">
            <a:avLst/>
          </a:prstGeom>
          <a:noFill/>
        </p:spPr>
        <p:txBody>
          <a:bodyPr wrap="square" rtlCol="0">
            <a:spAutoFit/>
          </a:bodyPr>
          <a:lstStyle/>
          <a:p>
            <a:pPr marL="285750" indent="-285750">
              <a:buFont typeface="Wingdings" panose="05000000000000000000" pitchFamily="2" charset="2"/>
              <a:buChar char="q"/>
            </a:pPr>
            <a:r>
              <a:rPr lang="pl-PL" sz="2000" dirty="0">
                <a:solidFill>
                  <a:schemeClr val="accent2"/>
                </a:solidFill>
              </a:rPr>
              <a:t>„</a:t>
            </a:r>
            <a:r>
              <a:rPr lang="pl-PL" sz="2000" dirty="0" err="1">
                <a:solidFill>
                  <a:schemeClr val="accent2"/>
                </a:solidFill>
              </a:rPr>
              <a:t>When</a:t>
            </a:r>
            <a:r>
              <a:rPr lang="pl-PL" sz="2000" dirty="0">
                <a:solidFill>
                  <a:schemeClr val="accent2"/>
                </a:solidFill>
              </a:rPr>
              <a:t> the </a:t>
            </a:r>
            <a:r>
              <a:rPr lang="pl-PL" sz="2000" dirty="0" err="1">
                <a:solidFill>
                  <a:schemeClr val="accent2"/>
                </a:solidFill>
              </a:rPr>
              <a:t>water</a:t>
            </a:r>
            <a:r>
              <a:rPr lang="pl-PL" sz="2000" dirty="0">
                <a:solidFill>
                  <a:schemeClr val="accent2"/>
                </a:solidFill>
              </a:rPr>
              <a:t> </a:t>
            </a:r>
            <a:r>
              <a:rPr lang="pl-PL" sz="2000" dirty="0" err="1">
                <a:solidFill>
                  <a:schemeClr val="accent2"/>
                </a:solidFill>
              </a:rPr>
              <a:t>flow</a:t>
            </a:r>
            <a:r>
              <a:rPr lang="pl-PL" sz="2000" dirty="0">
                <a:solidFill>
                  <a:schemeClr val="accent2"/>
                </a:solidFill>
              </a:rPr>
              <a:t>, </a:t>
            </a:r>
            <a:r>
              <a:rPr lang="pl-PL" sz="2000" dirty="0" err="1">
                <a:solidFill>
                  <a:schemeClr val="accent2"/>
                </a:solidFill>
              </a:rPr>
              <a:t>then</a:t>
            </a:r>
            <a:r>
              <a:rPr lang="pl-PL" sz="2000" dirty="0">
                <a:solidFill>
                  <a:schemeClr val="accent2"/>
                </a:solidFill>
              </a:rPr>
              <a:t> the life </a:t>
            </a:r>
            <a:r>
              <a:rPr lang="pl-PL" sz="2000" dirty="0" err="1">
                <a:solidFill>
                  <a:schemeClr val="accent2"/>
                </a:solidFill>
              </a:rPr>
              <a:t>will</a:t>
            </a:r>
            <a:r>
              <a:rPr lang="pl-PL" sz="2000" dirty="0">
                <a:solidFill>
                  <a:schemeClr val="accent2"/>
                </a:solidFill>
              </a:rPr>
              <a:t> </a:t>
            </a:r>
            <a:r>
              <a:rPr lang="pl-PL" sz="2000" dirty="0" err="1">
                <a:solidFill>
                  <a:schemeClr val="accent2"/>
                </a:solidFill>
              </a:rPr>
              <a:t>flow</a:t>
            </a:r>
            <a:r>
              <a:rPr lang="pl-PL" sz="2000" dirty="0">
                <a:solidFill>
                  <a:schemeClr val="accent2"/>
                </a:solidFill>
              </a:rPr>
              <a:t> </a:t>
            </a:r>
            <a:r>
              <a:rPr lang="pl-PL" sz="2000" dirty="0" err="1">
                <a:solidFill>
                  <a:schemeClr val="accent2"/>
                </a:solidFill>
              </a:rPr>
              <a:t>too</a:t>
            </a:r>
            <a:r>
              <a:rPr lang="pl-PL" sz="2000" dirty="0">
                <a:solidFill>
                  <a:schemeClr val="accent2"/>
                </a:solidFill>
              </a:rPr>
              <a:t>” – Rostock </a:t>
            </a:r>
            <a:r>
              <a:rPr lang="pl-PL" sz="2000" dirty="0" err="1">
                <a:solidFill>
                  <a:schemeClr val="accent2"/>
                </a:solidFill>
              </a:rPr>
              <a:t>is</a:t>
            </a:r>
            <a:r>
              <a:rPr lang="pl-PL" sz="2000" dirty="0">
                <a:solidFill>
                  <a:schemeClr val="accent2"/>
                </a:solidFill>
              </a:rPr>
              <a:t> a </a:t>
            </a:r>
            <a:r>
              <a:rPr lang="pl-PL" sz="2000" dirty="0" err="1">
                <a:solidFill>
                  <a:schemeClr val="accent2"/>
                </a:solidFill>
              </a:rPr>
              <a:t>Hanseatic</a:t>
            </a:r>
            <a:r>
              <a:rPr lang="pl-PL" sz="2000" dirty="0">
                <a:solidFill>
                  <a:schemeClr val="accent2"/>
                </a:solidFill>
              </a:rPr>
              <a:t>  City: most </a:t>
            </a:r>
            <a:r>
              <a:rPr lang="pl-PL" sz="2000" dirty="0" err="1">
                <a:solidFill>
                  <a:schemeClr val="accent2"/>
                </a:solidFill>
              </a:rPr>
              <a:t>imporant</a:t>
            </a:r>
            <a:r>
              <a:rPr lang="pl-PL" sz="2000" dirty="0">
                <a:solidFill>
                  <a:schemeClr val="accent2"/>
                </a:solidFill>
              </a:rPr>
              <a:t> </a:t>
            </a:r>
            <a:r>
              <a:rPr lang="pl-PL" sz="2000" dirty="0" err="1">
                <a:solidFill>
                  <a:schemeClr val="accent2"/>
                </a:solidFill>
              </a:rPr>
              <a:t>streets</a:t>
            </a:r>
            <a:r>
              <a:rPr lang="pl-PL" sz="2000" dirty="0">
                <a:solidFill>
                  <a:schemeClr val="accent2"/>
                </a:solidFill>
              </a:rPr>
              <a:t> go to the </a:t>
            </a:r>
            <a:r>
              <a:rPr lang="pl-PL" sz="2000" dirty="0" err="1">
                <a:solidFill>
                  <a:schemeClr val="accent2"/>
                </a:solidFill>
              </a:rPr>
              <a:t>river</a:t>
            </a:r>
            <a:r>
              <a:rPr lang="pl-PL" sz="2000" dirty="0">
                <a:solidFill>
                  <a:schemeClr val="accent2"/>
                </a:solidFill>
              </a:rPr>
              <a:t> but </a:t>
            </a:r>
            <a:r>
              <a:rPr lang="pl-PL" sz="2000" dirty="0" err="1">
                <a:solidFill>
                  <a:schemeClr val="accent2"/>
                </a:solidFill>
              </a:rPr>
              <a:t>there</a:t>
            </a:r>
            <a:r>
              <a:rPr lang="pl-PL" sz="2000" dirty="0">
                <a:solidFill>
                  <a:schemeClr val="accent2"/>
                </a:solidFill>
              </a:rPr>
              <a:t> </a:t>
            </a:r>
            <a:r>
              <a:rPr lang="pl-PL" sz="2000" dirty="0" err="1">
                <a:solidFill>
                  <a:schemeClr val="accent2"/>
                </a:solidFill>
              </a:rPr>
              <a:t>are</a:t>
            </a:r>
            <a:r>
              <a:rPr lang="pl-PL" sz="2000" dirty="0">
                <a:solidFill>
                  <a:schemeClr val="accent2"/>
                </a:solidFill>
              </a:rPr>
              <a:t> </a:t>
            </a:r>
            <a:r>
              <a:rPr lang="pl-PL" sz="2000" dirty="0" err="1">
                <a:solidFill>
                  <a:schemeClr val="accent2"/>
                </a:solidFill>
              </a:rPr>
              <a:t>trafiic</a:t>
            </a:r>
            <a:r>
              <a:rPr lang="pl-PL" sz="2000" dirty="0">
                <a:solidFill>
                  <a:schemeClr val="accent2"/>
                </a:solidFill>
              </a:rPr>
              <a:t> </a:t>
            </a:r>
            <a:r>
              <a:rPr lang="pl-PL" sz="2000" dirty="0" err="1">
                <a:solidFill>
                  <a:schemeClr val="accent2"/>
                </a:solidFill>
              </a:rPr>
              <a:t>barriers</a:t>
            </a:r>
            <a:r>
              <a:rPr lang="pl-PL" sz="2000" dirty="0">
                <a:solidFill>
                  <a:schemeClr val="accent2"/>
                </a:solidFill>
              </a:rPr>
              <a:t>, </a:t>
            </a:r>
            <a:r>
              <a:rPr lang="pl-PL" sz="2000" dirty="0" err="1">
                <a:solidFill>
                  <a:schemeClr val="accent2"/>
                </a:solidFill>
              </a:rPr>
              <a:t>that</a:t>
            </a:r>
            <a:r>
              <a:rPr lang="pl-PL" sz="2000" dirty="0">
                <a:solidFill>
                  <a:schemeClr val="accent2"/>
                </a:solidFill>
              </a:rPr>
              <a:t> limit </a:t>
            </a:r>
            <a:r>
              <a:rPr lang="pl-PL" sz="2000" dirty="0" err="1">
                <a:solidFill>
                  <a:schemeClr val="accent2"/>
                </a:solidFill>
              </a:rPr>
              <a:t>city’s</a:t>
            </a:r>
            <a:r>
              <a:rPr lang="pl-PL" sz="2000" dirty="0">
                <a:solidFill>
                  <a:schemeClr val="accent2"/>
                </a:solidFill>
              </a:rPr>
              <a:t> </a:t>
            </a:r>
            <a:r>
              <a:rPr lang="pl-PL" sz="2000" dirty="0" err="1">
                <a:solidFill>
                  <a:schemeClr val="accent2"/>
                </a:solidFill>
              </a:rPr>
              <a:t>access</a:t>
            </a:r>
            <a:r>
              <a:rPr lang="pl-PL" sz="2000" dirty="0">
                <a:solidFill>
                  <a:schemeClr val="accent2"/>
                </a:solidFill>
              </a:rPr>
              <a:t> to </a:t>
            </a:r>
            <a:r>
              <a:rPr lang="pl-PL" sz="2000" dirty="0" err="1">
                <a:solidFill>
                  <a:schemeClr val="accent2"/>
                </a:solidFill>
              </a:rPr>
              <a:t>water</a:t>
            </a:r>
            <a:r>
              <a:rPr lang="pl-PL" sz="2000" dirty="0">
                <a:solidFill>
                  <a:schemeClr val="accent2"/>
                </a:solidFill>
              </a:rPr>
              <a:t> – </a:t>
            </a:r>
            <a:r>
              <a:rPr lang="pl-PL" sz="2000" dirty="0" err="1">
                <a:solidFill>
                  <a:schemeClr val="accent2"/>
                </a:solidFill>
              </a:rPr>
              <a:t>consider</a:t>
            </a:r>
            <a:r>
              <a:rPr lang="pl-PL" sz="2000" dirty="0">
                <a:solidFill>
                  <a:schemeClr val="accent2"/>
                </a:solidFill>
              </a:rPr>
              <a:t> to </a:t>
            </a:r>
            <a:r>
              <a:rPr lang="pl-PL" sz="2000" dirty="0" err="1">
                <a:solidFill>
                  <a:schemeClr val="accent2"/>
                </a:solidFill>
              </a:rPr>
              <a:t>make</a:t>
            </a:r>
            <a:r>
              <a:rPr lang="pl-PL" sz="2000" dirty="0">
                <a:solidFill>
                  <a:schemeClr val="accent2"/>
                </a:solidFill>
              </a:rPr>
              <a:t> a channel </a:t>
            </a:r>
            <a:r>
              <a:rPr lang="pl-PL" sz="2000" dirty="0" err="1">
                <a:solidFill>
                  <a:schemeClr val="accent2"/>
                </a:solidFill>
              </a:rPr>
              <a:t>into</a:t>
            </a:r>
            <a:r>
              <a:rPr lang="pl-PL" sz="2000" dirty="0">
                <a:solidFill>
                  <a:schemeClr val="accent2"/>
                </a:solidFill>
              </a:rPr>
              <a:t> Inner City;</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Enhance</a:t>
            </a:r>
            <a:r>
              <a:rPr lang="pl-PL" sz="2000" dirty="0">
                <a:solidFill>
                  <a:schemeClr val="accent2"/>
                </a:solidFill>
              </a:rPr>
              <a:t> </a:t>
            </a:r>
            <a:r>
              <a:rPr lang="pl-PL" sz="2000" dirty="0" err="1">
                <a:solidFill>
                  <a:schemeClr val="accent2"/>
                </a:solidFill>
              </a:rPr>
              <a:t>industrial</a:t>
            </a:r>
            <a:r>
              <a:rPr lang="pl-PL" sz="2000" dirty="0">
                <a:solidFill>
                  <a:schemeClr val="accent2"/>
                </a:solidFill>
              </a:rPr>
              <a:t> </a:t>
            </a:r>
            <a:r>
              <a:rPr lang="pl-PL" sz="2000" dirty="0" err="1">
                <a:solidFill>
                  <a:schemeClr val="accent2"/>
                </a:solidFill>
              </a:rPr>
              <a:t>heritage</a:t>
            </a:r>
            <a:r>
              <a:rPr lang="pl-PL" sz="2000" dirty="0">
                <a:solidFill>
                  <a:schemeClr val="accent2"/>
                </a:solidFill>
              </a:rPr>
              <a:t> of Rostock – </a:t>
            </a:r>
            <a:r>
              <a:rPr lang="pl-PL" sz="2000" dirty="0" err="1">
                <a:solidFill>
                  <a:schemeClr val="accent2"/>
                </a:solidFill>
              </a:rPr>
              <a:t>present</a:t>
            </a:r>
            <a:r>
              <a:rPr lang="pl-PL" sz="2000" dirty="0">
                <a:solidFill>
                  <a:schemeClr val="accent2"/>
                </a:solidFill>
              </a:rPr>
              <a:t> </a:t>
            </a:r>
            <a:r>
              <a:rPr lang="pl-PL" sz="2000" dirty="0" err="1">
                <a:solidFill>
                  <a:schemeClr val="accent2"/>
                </a:solidFill>
              </a:rPr>
              <a:t>it</a:t>
            </a:r>
            <a:r>
              <a:rPr lang="pl-PL" sz="2000" dirty="0">
                <a:solidFill>
                  <a:schemeClr val="accent2"/>
                </a:solidFill>
              </a:rPr>
              <a:t> as </a:t>
            </a:r>
            <a:r>
              <a:rPr lang="pl-PL" sz="2000" dirty="0" err="1">
                <a:solidFill>
                  <a:schemeClr val="accent2"/>
                </a:solidFill>
              </a:rPr>
              <a:t>frontrunner</a:t>
            </a:r>
            <a:r>
              <a:rPr lang="pl-PL" sz="2000" dirty="0">
                <a:solidFill>
                  <a:schemeClr val="accent2"/>
                </a:solidFill>
              </a:rPr>
              <a:t> of </a:t>
            </a:r>
            <a:r>
              <a:rPr lang="pl-PL" sz="2000" dirty="0" err="1">
                <a:solidFill>
                  <a:schemeClr val="accent2"/>
                </a:solidFill>
              </a:rPr>
              <a:t>architecture</a:t>
            </a:r>
            <a:r>
              <a:rPr lang="pl-PL" sz="2000" dirty="0">
                <a:solidFill>
                  <a:schemeClr val="accent2"/>
                </a:solidFill>
              </a:rPr>
              <a:t> (</a:t>
            </a:r>
            <a:r>
              <a:rPr lang="pl-PL" sz="2000" dirty="0" err="1">
                <a:solidFill>
                  <a:schemeClr val="accent2"/>
                </a:solidFill>
              </a:rPr>
              <a:t>waterfront</a:t>
            </a:r>
            <a:r>
              <a:rPr lang="pl-PL" sz="2000" dirty="0">
                <a:solidFill>
                  <a:schemeClr val="accent2"/>
                </a:solidFill>
              </a:rPr>
              <a:t> </a:t>
            </a:r>
            <a:r>
              <a:rPr lang="pl-PL" sz="2000" dirty="0" err="1">
                <a:solidFill>
                  <a:schemeClr val="accent2"/>
                </a:solidFill>
              </a:rPr>
              <a:t>houses</a:t>
            </a:r>
            <a:r>
              <a:rPr lang="pl-PL" sz="2000" dirty="0">
                <a:solidFill>
                  <a:schemeClr val="accent2"/>
                </a:solidFill>
              </a:rPr>
              <a:t> from 80’s, </a:t>
            </a:r>
            <a:r>
              <a:rPr lang="pl-PL" sz="2000" dirty="0" err="1">
                <a:solidFill>
                  <a:schemeClr val="accent2"/>
                </a:solidFill>
              </a:rPr>
              <a:t>old</a:t>
            </a:r>
            <a:r>
              <a:rPr lang="pl-PL" sz="2000" dirty="0">
                <a:solidFill>
                  <a:schemeClr val="accent2"/>
                </a:solidFill>
              </a:rPr>
              <a:t> port </a:t>
            </a:r>
            <a:r>
              <a:rPr lang="pl-PL" sz="2000" dirty="0" err="1">
                <a:solidFill>
                  <a:schemeClr val="accent2"/>
                </a:solidFill>
              </a:rPr>
              <a:t>facility</a:t>
            </a:r>
            <a:r>
              <a:rPr lang="pl-PL" sz="2000" dirty="0">
                <a:solidFill>
                  <a:schemeClr val="accent2"/>
                </a:solidFill>
              </a:rPr>
              <a:t> as </a:t>
            </a:r>
            <a:r>
              <a:rPr lang="pl-PL" sz="2000" dirty="0" err="1">
                <a:solidFill>
                  <a:schemeClr val="accent2"/>
                </a:solidFill>
              </a:rPr>
              <a:t>monuments</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Make</a:t>
            </a:r>
            <a:r>
              <a:rPr lang="pl-PL" sz="2000" dirty="0">
                <a:solidFill>
                  <a:schemeClr val="accent2"/>
                </a:solidFill>
              </a:rPr>
              <a:t> </a:t>
            </a:r>
            <a:r>
              <a:rPr lang="pl-PL" sz="2000" dirty="0" err="1">
                <a:solidFill>
                  <a:schemeClr val="accent2"/>
                </a:solidFill>
              </a:rPr>
              <a:t>river</a:t>
            </a:r>
            <a:r>
              <a:rPr lang="pl-PL" sz="2000" dirty="0">
                <a:solidFill>
                  <a:schemeClr val="accent2"/>
                </a:solidFill>
              </a:rPr>
              <a:t> &amp; port </a:t>
            </a:r>
            <a:r>
              <a:rPr lang="pl-PL" sz="2000" dirty="0" err="1">
                <a:solidFill>
                  <a:schemeClr val="accent2"/>
                </a:solidFill>
              </a:rPr>
              <a:t>present</a:t>
            </a:r>
            <a:r>
              <a:rPr lang="pl-PL" sz="2000" dirty="0">
                <a:solidFill>
                  <a:schemeClr val="accent2"/>
                </a:solidFill>
              </a:rPr>
              <a:t> in the </a:t>
            </a:r>
            <a:r>
              <a:rPr lang="pl-PL" sz="2000" dirty="0" err="1">
                <a:solidFill>
                  <a:schemeClr val="accent2"/>
                </a:solidFill>
              </a:rPr>
              <a:t>perception</a:t>
            </a:r>
            <a:r>
              <a:rPr lang="pl-PL" sz="2000" dirty="0">
                <a:solidFill>
                  <a:schemeClr val="accent2"/>
                </a:solidFill>
              </a:rPr>
              <a:t> of </a:t>
            </a:r>
            <a:r>
              <a:rPr lang="pl-PL" sz="2000" dirty="0" err="1">
                <a:solidFill>
                  <a:schemeClr val="accent2"/>
                </a:solidFill>
              </a:rPr>
              <a:t>citizens</a:t>
            </a:r>
            <a:r>
              <a:rPr lang="pl-PL" sz="2000" dirty="0">
                <a:solidFill>
                  <a:schemeClr val="accent2"/>
                </a:solidFill>
              </a:rPr>
              <a:t>;</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r>
              <a:rPr lang="pl-PL" sz="2000" dirty="0" err="1">
                <a:solidFill>
                  <a:schemeClr val="accent2"/>
                </a:solidFill>
              </a:rPr>
              <a:t>Create</a:t>
            </a:r>
            <a:r>
              <a:rPr lang="pl-PL" sz="2000" dirty="0">
                <a:solidFill>
                  <a:schemeClr val="accent2"/>
                </a:solidFill>
              </a:rPr>
              <a:t> public &amp; open </a:t>
            </a:r>
            <a:r>
              <a:rPr lang="pl-PL" sz="2000" dirty="0" err="1">
                <a:solidFill>
                  <a:schemeClr val="accent2"/>
                </a:solidFill>
              </a:rPr>
              <a:t>spaces</a:t>
            </a:r>
            <a:r>
              <a:rPr lang="pl-PL" sz="2000" dirty="0">
                <a:solidFill>
                  <a:schemeClr val="accent2"/>
                </a:solidFill>
              </a:rPr>
              <a:t> in </a:t>
            </a:r>
            <a:r>
              <a:rPr lang="pl-PL" sz="2000" dirty="0" err="1">
                <a:solidFill>
                  <a:schemeClr val="accent2"/>
                </a:solidFill>
              </a:rPr>
              <a:t>waterfront</a:t>
            </a:r>
            <a:r>
              <a:rPr lang="pl-PL" sz="2000" dirty="0">
                <a:solidFill>
                  <a:schemeClr val="accent2"/>
                </a:solidFill>
              </a:rPr>
              <a:t> – </a:t>
            </a:r>
            <a:r>
              <a:rPr lang="pl-PL" sz="2000" dirty="0" err="1">
                <a:solidFill>
                  <a:schemeClr val="accent2"/>
                </a:solidFill>
              </a:rPr>
              <a:t>attractive</a:t>
            </a:r>
            <a:r>
              <a:rPr lang="pl-PL" sz="2000" dirty="0">
                <a:solidFill>
                  <a:schemeClr val="accent2"/>
                </a:solidFill>
              </a:rPr>
              <a:t> and </a:t>
            </a:r>
            <a:r>
              <a:rPr lang="pl-PL" sz="2000" dirty="0" err="1">
                <a:solidFill>
                  <a:schemeClr val="accent2"/>
                </a:solidFill>
              </a:rPr>
              <a:t>iconic</a:t>
            </a:r>
            <a:r>
              <a:rPr lang="pl-PL" sz="2000" dirty="0">
                <a:solidFill>
                  <a:schemeClr val="accent2"/>
                </a:solidFill>
              </a:rPr>
              <a:t> </a:t>
            </a:r>
            <a:r>
              <a:rPr lang="pl-PL" sz="2000" dirty="0" err="1">
                <a:solidFill>
                  <a:schemeClr val="accent2"/>
                </a:solidFill>
              </a:rPr>
              <a:t>landscape</a:t>
            </a:r>
            <a:r>
              <a:rPr lang="pl-PL" sz="2000" dirty="0">
                <a:solidFill>
                  <a:schemeClr val="accent2"/>
                </a:solidFill>
              </a:rPr>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endParaRPr lang="pl-PL" sz="2000" dirty="0">
              <a:solidFill>
                <a:schemeClr val="accent2"/>
              </a:solidFill>
            </a:endParaRPr>
          </a:p>
        </p:txBody>
      </p:sp>
      <p:pic>
        <p:nvPicPr>
          <p:cNvPr id="2" name="Obraz 1"/>
          <p:cNvPicPr>
            <a:picLocks noChangeAspect="1"/>
          </p:cNvPicPr>
          <p:nvPr/>
        </p:nvPicPr>
        <p:blipFill>
          <a:blip r:embed="rId3" cstate="print"/>
          <a:stretch>
            <a:fillRect/>
          </a:stretch>
        </p:blipFill>
        <p:spPr>
          <a:xfrm>
            <a:off x="6872794" y="2362291"/>
            <a:ext cx="5319206" cy="3203388"/>
          </a:xfrm>
          <a:prstGeom prst="rect">
            <a:avLst/>
          </a:prstGeom>
        </p:spPr>
      </p:pic>
    </p:spTree>
    <p:extLst>
      <p:ext uri="{BB962C8B-B14F-4D97-AF65-F5344CB8AC3E}">
        <p14:creationId xmlns:p14="http://schemas.microsoft.com/office/powerpoint/2010/main" xmlns="" val="175916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a:solidFill>
                  <a:schemeClr val="accent2"/>
                </a:solidFill>
              </a:rPr>
              <a:t>MICRO SCALE – RECOMENDATIONS FOR INNER CITY: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pic>
        <p:nvPicPr>
          <p:cNvPr id="7" name="1.png" descr="1.png"/>
          <p:cNvPicPr>
            <a:picLocks noChangeAspect="1"/>
          </p:cNvPicPr>
          <p:nvPr/>
        </p:nvPicPr>
        <p:blipFill>
          <a:blip r:embed="rId3" cstate="print">
            <a:extLst/>
          </a:blip>
          <a:stretch>
            <a:fillRect/>
          </a:stretch>
        </p:blipFill>
        <p:spPr>
          <a:xfrm>
            <a:off x="1607678" y="2268537"/>
            <a:ext cx="8459788" cy="4589463"/>
          </a:xfrm>
          <a:prstGeom prst="rect">
            <a:avLst/>
          </a:prstGeom>
          <a:ln w="12700">
            <a:miter lim="400000"/>
          </a:ln>
        </p:spPr>
      </p:pic>
    </p:spTree>
    <p:extLst>
      <p:ext uri="{BB962C8B-B14F-4D97-AF65-F5344CB8AC3E}">
        <p14:creationId xmlns:p14="http://schemas.microsoft.com/office/powerpoint/2010/main" xmlns="" val="387976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tablishment of resting places"/>
          <p:cNvSpPr/>
          <p:nvPr/>
        </p:nvSpPr>
        <p:spPr>
          <a:xfrm>
            <a:off x="2089151" y="4500562"/>
            <a:ext cx="344011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establishment of resting places</a:t>
            </a:r>
          </a:p>
        </p:txBody>
      </p:sp>
      <p:pic>
        <p:nvPicPr>
          <p:cNvPr id="55" name="image.png" descr="image.png"/>
          <p:cNvPicPr>
            <a:picLocks noChangeAspect="1"/>
          </p:cNvPicPr>
          <p:nvPr/>
        </p:nvPicPr>
        <p:blipFill>
          <a:blip r:embed="rId2" cstate="print">
            <a:extLst/>
          </a:blip>
          <a:stretch>
            <a:fillRect/>
          </a:stretch>
        </p:blipFill>
        <p:spPr>
          <a:xfrm>
            <a:off x="2011362" y="2060576"/>
            <a:ext cx="3633788" cy="2511425"/>
          </a:xfrm>
          <a:prstGeom prst="rect">
            <a:avLst/>
          </a:prstGeom>
          <a:ln w="12700">
            <a:miter lim="400000"/>
          </a:ln>
        </p:spPr>
      </p:pic>
      <p:pic>
        <p:nvPicPr>
          <p:cNvPr id="56" name="image.png" descr="image.png"/>
          <p:cNvPicPr>
            <a:picLocks noChangeAspect="1"/>
          </p:cNvPicPr>
          <p:nvPr/>
        </p:nvPicPr>
        <p:blipFill>
          <a:blip r:embed="rId3" cstate="print">
            <a:extLst/>
          </a:blip>
          <a:stretch>
            <a:fillRect/>
          </a:stretch>
        </p:blipFill>
        <p:spPr>
          <a:xfrm>
            <a:off x="6626226" y="1889126"/>
            <a:ext cx="3432175" cy="2543175"/>
          </a:xfrm>
          <a:prstGeom prst="rect">
            <a:avLst/>
          </a:prstGeom>
          <a:ln w="12700">
            <a:miter lim="400000"/>
          </a:ln>
        </p:spPr>
      </p:pic>
      <p:sp>
        <p:nvSpPr>
          <p:cNvPr id="57" name="some suggested measures for short-term revitalization of city harbour"/>
          <p:cNvSpPr/>
          <p:nvPr/>
        </p:nvSpPr>
        <p:spPr>
          <a:xfrm>
            <a:off x="2070101" y="1484312"/>
            <a:ext cx="7889875"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solidFill>
                  <a:srgbClr val="2D2D8A"/>
                </a:solidFill>
              </a:defRPr>
            </a:lvl1pPr>
          </a:lstStyle>
          <a:p>
            <a:r>
              <a:rPr dirty="0"/>
              <a:t>some suggested measures for short-term revitalization of city </a:t>
            </a:r>
            <a:r>
              <a:rPr dirty="0" err="1"/>
              <a:t>harbour</a:t>
            </a:r>
            <a:r>
              <a:rPr dirty="0"/>
              <a:t> </a:t>
            </a:r>
          </a:p>
        </p:txBody>
      </p:sp>
      <p:sp>
        <p:nvSpPr>
          <p:cNvPr id="58" name="example for container modules for temporary uses in the area “Christinenhafen”"/>
          <p:cNvSpPr/>
          <p:nvPr/>
        </p:nvSpPr>
        <p:spPr>
          <a:xfrm>
            <a:off x="5808662" y="4319588"/>
            <a:ext cx="4751388"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example for container modules for temporary uses in the area “Christinenhafen” </a:t>
            </a:r>
          </a:p>
        </p:txBody>
      </p:sp>
      <p:pic>
        <p:nvPicPr>
          <p:cNvPr id="59" name="image.png" descr="image.png">
            <a:hlinkClick r:id="rId4"/>
          </p:cNvPr>
          <p:cNvPicPr>
            <a:picLocks noChangeAspect="1"/>
          </p:cNvPicPr>
          <p:nvPr/>
        </p:nvPicPr>
        <p:blipFill>
          <a:blip r:embed="rId5" cstate="print">
            <a:extLst/>
          </a:blip>
          <a:stretch>
            <a:fillRect/>
          </a:stretch>
        </p:blipFill>
        <p:spPr>
          <a:xfrm>
            <a:off x="4224338" y="4937125"/>
            <a:ext cx="6235701" cy="1792288"/>
          </a:xfrm>
          <a:prstGeom prst="rect">
            <a:avLst/>
          </a:prstGeom>
          <a:ln w="12700">
            <a:miter lim="400000"/>
          </a:ln>
        </p:spPr>
      </p:pic>
      <p:sp>
        <p:nvSpPr>
          <p:cNvPr id="60" name="temporary sport field (e.g. for Beachvolleyball, Streetball or Streetsoccer)"/>
          <p:cNvSpPr/>
          <p:nvPr/>
        </p:nvSpPr>
        <p:spPr>
          <a:xfrm>
            <a:off x="1847850" y="5229226"/>
            <a:ext cx="2376488"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stStyle>
          <a:p>
            <a:r>
              <a:t>temporary sport field (e.g. for Beachvolleyball, Streetball or Streetsoccer) </a:t>
            </a:r>
          </a:p>
        </p:txBody>
      </p:sp>
      <p:pic>
        <p:nvPicPr>
          <p:cNvPr id="9" name="Obraz 8"/>
          <p:cNvPicPr>
            <a:picLocks noChangeAspect="1"/>
          </p:cNvPicPr>
          <p:nvPr/>
        </p:nvPicPr>
        <p:blipFill>
          <a:blip r:embed="rId6" cstate="print"/>
          <a:stretch>
            <a:fillRect/>
          </a:stretch>
        </p:blipFill>
        <p:spPr>
          <a:xfrm>
            <a:off x="667785" y="273725"/>
            <a:ext cx="10937206" cy="1250277"/>
          </a:xfrm>
          <a:prstGeom prst="rect">
            <a:avLst/>
          </a:prstGeom>
        </p:spPr>
      </p:pic>
    </p:spTree>
    <p:extLst>
      <p:ext uri="{BB962C8B-B14F-4D97-AF65-F5344CB8AC3E}">
        <p14:creationId xmlns:p14="http://schemas.microsoft.com/office/powerpoint/2010/main" xmlns="" val="1618995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en-GB" b="1" dirty="0">
                <a:solidFill>
                  <a:schemeClr val="accent2"/>
                </a:solidFill>
              </a:rPr>
              <a:t>Introduction</a:t>
            </a:r>
            <a:r>
              <a:rPr lang="pl-PL" b="1" dirty="0">
                <a:solidFill>
                  <a:schemeClr val="accent2"/>
                </a:solidFill>
              </a:rPr>
              <a:t>:</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pic>
        <p:nvPicPr>
          <p:cNvPr id="2" name="Obraz 1"/>
          <p:cNvPicPr>
            <a:picLocks noChangeAspect="1"/>
          </p:cNvPicPr>
          <p:nvPr/>
        </p:nvPicPr>
        <p:blipFill>
          <a:blip r:embed="rId3" cstate="print"/>
          <a:stretch>
            <a:fillRect/>
          </a:stretch>
        </p:blipFill>
        <p:spPr>
          <a:xfrm>
            <a:off x="681037" y="2704141"/>
            <a:ext cx="5704328" cy="3319212"/>
          </a:xfrm>
          <a:prstGeom prst="rect">
            <a:avLst/>
          </a:prstGeom>
        </p:spPr>
      </p:pic>
      <p:sp>
        <p:nvSpPr>
          <p:cNvPr id="4" name="pole tekstowe 3"/>
          <p:cNvSpPr txBox="1"/>
          <p:nvPr/>
        </p:nvSpPr>
        <p:spPr>
          <a:xfrm>
            <a:off x="6545179" y="2704141"/>
            <a:ext cx="5422231" cy="3139321"/>
          </a:xfrm>
          <a:prstGeom prst="rect">
            <a:avLst/>
          </a:prstGeom>
          <a:noFill/>
        </p:spPr>
        <p:txBody>
          <a:bodyPr wrap="square" rtlCol="0">
            <a:spAutoFit/>
          </a:bodyPr>
          <a:lstStyle/>
          <a:p>
            <a:r>
              <a:rPr lang="en-US" dirty="0"/>
              <a:t>The six teams consist</a:t>
            </a:r>
            <a:r>
              <a:rPr lang="en-GB" dirty="0" err="1"/>
              <a:t>ed</a:t>
            </a:r>
            <a:r>
              <a:rPr lang="en-US" dirty="0"/>
              <a:t> of the members of the UBC Planning Cities and Smart &amp; Prospering Cities Commissions, as well as the </a:t>
            </a:r>
            <a:r>
              <a:rPr lang="en-US" dirty="0" err="1"/>
              <a:t>Interreg</a:t>
            </a:r>
            <a:r>
              <a:rPr lang="en-US" dirty="0"/>
              <a:t> JOHANN network</a:t>
            </a:r>
            <a:r>
              <a:rPr lang="pl-PL" dirty="0"/>
              <a:t> </a:t>
            </a:r>
            <a:r>
              <a:rPr lang="pl-PL" dirty="0" err="1"/>
              <a:t>gathered</a:t>
            </a:r>
            <a:r>
              <a:rPr lang="pl-PL" dirty="0"/>
              <a:t> to </a:t>
            </a:r>
            <a:r>
              <a:rPr lang="pl-PL" dirty="0" err="1"/>
              <a:t>elaborate</a:t>
            </a:r>
            <a:r>
              <a:rPr lang="pl-PL" dirty="0"/>
              <a:t> </a:t>
            </a:r>
            <a:r>
              <a:rPr lang="pl-PL" dirty="0" err="1"/>
              <a:t>three</a:t>
            </a:r>
            <a:r>
              <a:rPr lang="pl-PL" dirty="0"/>
              <a:t> </a:t>
            </a:r>
            <a:r>
              <a:rPr lang="pl-PL" dirty="0" err="1"/>
              <a:t>perspectives</a:t>
            </a:r>
            <a:r>
              <a:rPr lang="pl-PL" dirty="0"/>
              <a:t> for Rostock:</a:t>
            </a:r>
          </a:p>
          <a:p>
            <a:pPr marL="285750" indent="-285750">
              <a:buFont typeface="Arial" panose="020B0604020202020204" pitchFamily="34" charset="0"/>
              <a:buChar char="•"/>
            </a:pPr>
            <a:r>
              <a:rPr lang="pl-PL" dirty="0" err="1"/>
              <a:t>Entire</a:t>
            </a:r>
            <a:r>
              <a:rPr lang="pl-PL" dirty="0"/>
              <a:t> City (macro </a:t>
            </a:r>
            <a:r>
              <a:rPr lang="pl-PL" dirty="0" err="1"/>
              <a:t>scale</a:t>
            </a:r>
            <a:r>
              <a:rPr lang="pl-PL" dirty="0"/>
              <a:t>);</a:t>
            </a:r>
          </a:p>
          <a:p>
            <a:pPr marL="285750" indent="-285750">
              <a:buFont typeface="Arial" panose="020B0604020202020204" pitchFamily="34" charset="0"/>
              <a:buChar char="•"/>
            </a:pPr>
            <a:r>
              <a:rPr lang="pl-PL" dirty="0"/>
              <a:t>Inner City &amp; </a:t>
            </a:r>
            <a:r>
              <a:rPr lang="pl-PL" dirty="0" err="1"/>
              <a:t>Old</a:t>
            </a:r>
            <a:r>
              <a:rPr lang="pl-PL" dirty="0"/>
              <a:t> Harbour (</a:t>
            </a:r>
            <a:r>
              <a:rPr lang="pl-PL" dirty="0" err="1"/>
              <a:t>mezo</a:t>
            </a:r>
            <a:r>
              <a:rPr lang="pl-PL" dirty="0"/>
              <a:t> </a:t>
            </a:r>
            <a:r>
              <a:rPr lang="pl-PL" dirty="0" err="1"/>
              <a:t>scale</a:t>
            </a:r>
            <a:r>
              <a:rPr lang="pl-PL" dirty="0"/>
              <a:t>);</a:t>
            </a:r>
          </a:p>
          <a:p>
            <a:pPr marL="285750" indent="-285750">
              <a:buFont typeface="Arial" panose="020B0604020202020204" pitchFamily="34" charset="0"/>
              <a:buChar char="•"/>
            </a:pPr>
            <a:r>
              <a:rPr lang="pl-PL" dirty="0" err="1"/>
              <a:t>Old</a:t>
            </a:r>
            <a:r>
              <a:rPr lang="pl-PL" dirty="0"/>
              <a:t> Harbour with </a:t>
            </a:r>
            <a:r>
              <a:rPr lang="pl-PL" dirty="0" err="1"/>
              <a:t>focus</a:t>
            </a:r>
            <a:r>
              <a:rPr lang="pl-PL" dirty="0"/>
              <a:t> on small </a:t>
            </a:r>
            <a:r>
              <a:rPr lang="pl-PL" dirty="0" err="1"/>
              <a:t>cruise</a:t>
            </a:r>
            <a:r>
              <a:rPr lang="pl-PL" dirty="0"/>
              <a:t> </a:t>
            </a:r>
            <a:r>
              <a:rPr lang="pl-PL" dirty="0" err="1"/>
              <a:t>liner</a:t>
            </a:r>
            <a:r>
              <a:rPr lang="pl-PL" dirty="0"/>
              <a:t> </a:t>
            </a:r>
            <a:r>
              <a:rPr lang="pl-PL" dirty="0" err="1"/>
              <a:t>area</a:t>
            </a:r>
            <a:r>
              <a:rPr lang="pl-PL" dirty="0"/>
              <a:t> (micro </a:t>
            </a:r>
            <a:r>
              <a:rPr lang="pl-PL" dirty="0" err="1"/>
              <a:t>scale</a:t>
            </a:r>
            <a:r>
              <a:rPr lang="pl-PL" dirty="0"/>
              <a:t>)</a:t>
            </a:r>
          </a:p>
          <a:p>
            <a:endParaRPr lang="pl-PL" dirty="0"/>
          </a:p>
          <a:p>
            <a:r>
              <a:rPr lang="pl-PL" dirty="0"/>
              <a:t>The motto of the </a:t>
            </a:r>
            <a:r>
              <a:rPr lang="pl-PL" dirty="0" err="1"/>
              <a:t>conference</a:t>
            </a:r>
            <a:r>
              <a:rPr lang="pl-PL" dirty="0"/>
              <a:t> was:</a:t>
            </a:r>
            <a:br>
              <a:rPr lang="pl-PL" dirty="0"/>
            </a:br>
            <a:r>
              <a:rPr lang="pl-PL" dirty="0"/>
              <a:t>„From a </a:t>
            </a:r>
            <a:r>
              <a:rPr lang="pl-PL" dirty="0" err="1"/>
              <a:t>growing</a:t>
            </a:r>
            <a:r>
              <a:rPr lang="pl-PL" dirty="0"/>
              <a:t> </a:t>
            </a:r>
            <a:r>
              <a:rPr lang="pl-PL" dirty="0" err="1"/>
              <a:t>city</a:t>
            </a:r>
            <a:r>
              <a:rPr lang="pl-PL" dirty="0"/>
              <a:t> to a </a:t>
            </a:r>
            <a:r>
              <a:rPr lang="pl-PL" dirty="0" err="1"/>
              <a:t>great</a:t>
            </a:r>
            <a:r>
              <a:rPr lang="pl-PL" dirty="0"/>
              <a:t> </a:t>
            </a:r>
            <a:r>
              <a:rPr lang="pl-PL" dirty="0" err="1"/>
              <a:t>city</a:t>
            </a:r>
            <a:r>
              <a:rPr lang="pl-PL" dirty="0"/>
              <a:t>”.</a:t>
            </a:r>
          </a:p>
        </p:txBody>
      </p:sp>
    </p:spTree>
    <p:extLst>
      <p:ext uri="{BB962C8B-B14F-4D97-AF65-F5344CB8AC3E}">
        <p14:creationId xmlns:p14="http://schemas.microsoft.com/office/powerpoint/2010/main" xmlns="" val="315668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en-GB" b="1" dirty="0">
                <a:solidFill>
                  <a:schemeClr val="accent2"/>
                </a:solidFill>
              </a:rPr>
              <a:t>Introduction</a:t>
            </a:r>
            <a:r>
              <a:rPr lang="pl-PL" b="1" dirty="0">
                <a:solidFill>
                  <a:schemeClr val="accent2"/>
                </a:solidFill>
              </a:rPr>
              <a:t>:</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2807368" y="2213765"/>
            <a:ext cx="8810876" cy="5078313"/>
          </a:xfrm>
          <a:prstGeom prst="rect">
            <a:avLst/>
          </a:prstGeom>
          <a:noFill/>
        </p:spPr>
        <p:txBody>
          <a:bodyPr wrap="square" rtlCol="0">
            <a:spAutoFit/>
          </a:bodyPr>
          <a:lstStyle/>
          <a:p>
            <a:r>
              <a:rPr lang="en-US" b="1" dirty="0"/>
              <a:t>JOHANN: Joint development of Small Cruise Ship tourism heritage products in the South Baltic</a:t>
            </a:r>
          </a:p>
          <a:p>
            <a:r>
              <a:rPr lang="en-US" dirty="0"/>
              <a:t>The project </a:t>
            </a:r>
            <a:r>
              <a:rPr lang="pl-PL" dirty="0" err="1"/>
              <a:t>aim</a:t>
            </a:r>
            <a:r>
              <a:rPr lang="pl-PL" dirty="0"/>
              <a:t> </a:t>
            </a:r>
            <a:r>
              <a:rPr lang="pl-PL" dirty="0" err="1"/>
              <a:t>is</a:t>
            </a:r>
            <a:r>
              <a:rPr lang="pl-PL" dirty="0"/>
              <a:t> to </a:t>
            </a:r>
            <a:r>
              <a:rPr lang="en-US" dirty="0"/>
              <a:t>establish the Southern Baltic Sea Region as an attractive small cruise ship (SCS) destination. We </a:t>
            </a:r>
            <a:r>
              <a:rPr lang="pl-PL" dirty="0" err="1"/>
              <a:t>have</a:t>
            </a:r>
            <a:r>
              <a:rPr lang="pl-PL" dirty="0"/>
              <a:t> </a:t>
            </a:r>
            <a:r>
              <a:rPr lang="pl-PL" dirty="0" err="1"/>
              <a:t>been</a:t>
            </a:r>
            <a:r>
              <a:rPr lang="en-US" dirty="0"/>
              <a:t> develop</a:t>
            </a:r>
            <a:r>
              <a:rPr lang="pl-PL" dirty="0" err="1"/>
              <a:t>ing</a:t>
            </a:r>
            <a:r>
              <a:rPr lang="en-US" dirty="0"/>
              <a:t> plans for cultural and natural SCS heritage routes to and between six selected destinations: Rostock, Wismar, Stralsund, Kalmar, </a:t>
            </a:r>
            <a:r>
              <a:rPr lang="en-US" dirty="0" err="1"/>
              <a:t>Karlskrona</a:t>
            </a:r>
            <a:r>
              <a:rPr lang="en-US" dirty="0"/>
              <a:t> and Szczecin. The project is going to promote all-round cruise routes and packages for private cruise operators.</a:t>
            </a:r>
            <a:r>
              <a:rPr lang="pl-PL" dirty="0"/>
              <a:t> </a:t>
            </a:r>
            <a:r>
              <a:rPr lang="pl-PL" dirty="0" err="1"/>
              <a:t>Further</a:t>
            </a:r>
            <a:r>
              <a:rPr lang="pl-PL" dirty="0"/>
              <a:t> </a:t>
            </a:r>
            <a:r>
              <a:rPr lang="pl-PL" dirty="0" err="1"/>
              <a:t>information</a:t>
            </a:r>
            <a:r>
              <a:rPr lang="pl-PL" dirty="0"/>
              <a:t>: </a:t>
            </a:r>
            <a:r>
              <a:rPr lang="pl-PL" dirty="0">
                <a:hlinkClick r:id="rId3"/>
              </a:rPr>
              <a:t>http://dev.smallships.eu</a:t>
            </a:r>
            <a:r>
              <a:rPr lang="pl-PL" dirty="0"/>
              <a:t> </a:t>
            </a:r>
          </a:p>
          <a:p>
            <a:endParaRPr lang="pl-PL" dirty="0"/>
          </a:p>
          <a:p>
            <a:r>
              <a:rPr lang="en-US" b="1" dirty="0"/>
              <a:t>Union of the Baltic Cities (UBC)</a:t>
            </a:r>
            <a:endParaRPr lang="pl-PL" b="1" dirty="0"/>
          </a:p>
          <a:p>
            <a:r>
              <a:rPr lang="pl-PL" dirty="0"/>
              <a:t>UBC</a:t>
            </a:r>
            <a:r>
              <a:rPr lang="en-US" dirty="0"/>
              <a:t> is the leading network of cities in the Baltic Sea Region with around 100 Member Cities from Denmark, Estonia, Finland, Germany, Latvia, Lithuania, Norway, Poland, Russia and Sweden. Founded in 1991 in </a:t>
            </a:r>
            <a:r>
              <a:rPr lang="en-US" dirty="0" err="1"/>
              <a:t>Gdańsk</a:t>
            </a:r>
            <a:r>
              <a:rPr lang="en-US" dirty="0"/>
              <a:t>, UBC is a voluntary, proactive network mobilizing the shared potential of its member cities.</a:t>
            </a:r>
            <a:r>
              <a:rPr lang="pl-PL" dirty="0"/>
              <a:t> </a:t>
            </a:r>
            <a:r>
              <a:rPr lang="en-US" dirty="0"/>
              <a:t>The UBC and its Member Cities work in close cooperation with other partners and participate actively for the implementation of regional strategies, notably the European Union Strategy for the Baltic Sea Region EUSBSR.</a:t>
            </a:r>
            <a:r>
              <a:rPr lang="pl-PL" dirty="0"/>
              <a:t> </a:t>
            </a:r>
            <a:br>
              <a:rPr lang="pl-PL" dirty="0"/>
            </a:br>
            <a:r>
              <a:rPr lang="pl-PL" dirty="0" err="1"/>
              <a:t>Further</a:t>
            </a:r>
            <a:r>
              <a:rPr lang="pl-PL" dirty="0"/>
              <a:t> </a:t>
            </a:r>
            <a:r>
              <a:rPr lang="pl-PL" dirty="0" err="1"/>
              <a:t>information</a:t>
            </a:r>
            <a:r>
              <a:rPr lang="pl-PL" dirty="0"/>
              <a:t>: </a:t>
            </a:r>
            <a:r>
              <a:rPr lang="pl-PL" dirty="0">
                <a:hlinkClick r:id="rId4"/>
              </a:rPr>
              <a:t>http://www.ubc.net/</a:t>
            </a:r>
            <a:r>
              <a:rPr lang="pl-PL" dirty="0"/>
              <a:t> </a:t>
            </a:r>
          </a:p>
          <a:p>
            <a:endParaRPr lang="en-US" dirty="0"/>
          </a:p>
          <a:p>
            <a:endParaRPr lang="pl-PL" dirty="0"/>
          </a:p>
        </p:txBody>
      </p:sp>
      <p:pic>
        <p:nvPicPr>
          <p:cNvPr id="5" name="Obraz 4"/>
          <p:cNvPicPr>
            <a:picLocks noChangeAspect="1"/>
          </p:cNvPicPr>
          <p:nvPr/>
        </p:nvPicPr>
        <p:blipFill>
          <a:blip r:embed="rId5" cstate="print"/>
          <a:stretch>
            <a:fillRect/>
          </a:stretch>
        </p:blipFill>
        <p:spPr>
          <a:xfrm>
            <a:off x="191273" y="2518611"/>
            <a:ext cx="2616095" cy="1208953"/>
          </a:xfrm>
          <a:prstGeom prst="rect">
            <a:avLst/>
          </a:prstGeom>
        </p:spPr>
      </p:pic>
      <p:pic>
        <p:nvPicPr>
          <p:cNvPr id="7" name="Obraz 6"/>
          <p:cNvPicPr>
            <a:picLocks noChangeAspect="1"/>
          </p:cNvPicPr>
          <p:nvPr/>
        </p:nvPicPr>
        <p:blipFill>
          <a:blip r:embed="rId6" cstate="print"/>
          <a:stretch>
            <a:fillRect/>
          </a:stretch>
        </p:blipFill>
        <p:spPr>
          <a:xfrm>
            <a:off x="197819" y="4940479"/>
            <a:ext cx="2521559" cy="861684"/>
          </a:xfrm>
          <a:prstGeom prst="rect">
            <a:avLst/>
          </a:prstGeom>
        </p:spPr>
      </p:pic>
    </p:spTree>
    <p:extLst>
      <p:ext uri="{BB962C8B-B14F-4D97-AF65-F5344CB8AC3E}">
        <p14:creationId xmlns:p14="http://schemas.microsoft.com/office/powerpoint/2010/main" xmlns="" val="94963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en-GB" b="1" dirty="0">
                <a:solidFill>
                  <a:schemeClr val="accent2"/>
                </a:solidFill>
              </a:rPr>
              <a:t>Introduction</a:t>
            </a:r>
            <a:r>
              <a:rPr lang="pl-PL" b="1" dirty="0">
                <a:solidFill>
                  <a:schemeClr val="accent2"/>
                </a:solidFill>
              </a:rPr>
              <a:t>:</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6256421" y="2518611"/>
            <a:ext cx="5361822" cy="5632311"/>
          </a:xfrm>
          <a:prstGeom prst="rect">
            <a:avLst/>
          </a:prstGeom>
          <a:noFill/>
        </p:spPr>
        <p:txBody>
          <a:bodyPr wrap="square" rtlCol="0">
            <a:spAutoFit/>
          </a:bodyPr>
          <a:lstStyle/>
          <a:p>
            <a:r>
              <a:rPr lang="pl-PL" b="1" dirty="0"/>
              <a:t>ROSTOCK</a:t>
            </a:r>
          </a:p>
          <a:p>
            <a:endParaRPr lang="pl-PL" b="1" dirty="0"/>
          </a:p>
          <a:p>
            <a:pPr marL="285750" indent="-285750">
              <a:buFont typeface="Wingdings" panose="05000000000000000000" pitchFamily="2" charset="2"/>
              <a:buChar char="q"/>
            </a:pPr>
            <a:r>
              <a:rPr lang="en-US" dirty="0"/>
              <a:t>Hanseatic city and a seaside resort</a:t>
            </a:r>
            <a:r>
              <a:rPr lang="pl-PL" dirty="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pl-PL" dirty="0"/>
              <a:t>Port-</a:t>
            </a:r>
            <a:r>
              <a:rPr lang="pl-PL" dirty="0" err="1"/>
              <a:t>city</a:t>
            </a:r>
            <a:r>
              <a:rPr lang="pl-PL" dirty="0"/>
              <a:t>;</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en-US" dirty="0"/>
              <a:t>No. 1 </a:t>
            </a:r>
            <a:r>
              <a:rPr lang="en-US" dirty="0" err="1"/>
              <a:t>centre</a:t>
            </a:r>
            <a:r>
              <a:rPr lang="en-US" dirty="0"/>
              <a:t> of commerce in north-east Germany</a:t>
            </a:r>
            <a:r>
              <a:rPr lang="pl-PL" dirty="0"/>
              <a:t>;</a:t>
            </a:r>
          </a:p>
          <a:p>
            <a:pPr marL="285750" indent="-285750">
              <a:buFont typeface="Wingdings" panose="05000000000000000000" pitchFamily="2" charset="2"/>
              <a:buChar char="q"/>
            </a:pPr>
            <a:endParaRPr lang="pl-PL" dirty="0"/>
          </a:p>
          <a:p>
            <a:pPr marL="285750" indent="-285750">
              <a:buFont typeface="Wingdings" panose="05000000000000000000" pitchFamily="2" charset="2"/>
              <a:buChar char="q"/>
            </a:pPr>
            <a:r>
              <a:rPr lang="en-US" dirty="0"/>
              <a:t>the gateway to the Baltic Sea area </a:t>
            </a:r>
            <a:r>
              <a:rPr lang="pl-PL" dirty="0"/>
              <a:t/>
            </a:r>
            <a:br>
              <a:rPr lang="pl-PL" dirty="0"/>
            </a:br>
            <a:r>
              <a:rPr lang="en-US" dirty="0"/>
              <a:t>- one of Europe's economically aspiring regions. This is where the strategic axes of Copenhagen-Berlin and Hamburg-Szczecin cross.</a:t>
            </a:r>
            <a:endParaRPr lang="pl-PL" dirty="0"/>
          </a:p>
          <a:p>
            <a:endParaRPr lang="pl-PL" b="1" dirty="0"/>
          </a:p>
          <a:p>
            <a:endParaRPr lang="pl-PL" b="1" dirty="0"/>
          </a:p>
          <a:p>
            <a:endParaRPr lang="pl-PL" b="1" dirty="0"/>
          </a:p>
          <a:p>
            <a:endParaRPr lang="pl-PL" b="1" dirty="0"/>
          </a:p>
          <a:p>
            <a:endParaRPr lang="pl-PL" b="1" dirty="0"/>
          </a:p>
          <a:p>
            <a:endParaRPr lang="pl-PL" dirty="0"/>
          </a:p>
          <a:p>
            <a:endParaRPr lang="en-US" dirty="0"/>
          </a:p>
          <a:p>
            <a:endParaRPr lang="pl-PL" dirty="0"/>
          </a:p>
        </p:txBody>
      </p:sp>
      <p:pic>
        <p:nvPicPr>
          <p:cNvPr id="1026" name="Picture 2" descr="http://www.smallships.eu/images/img_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037" y="2704141"/>
            <a:ext cx="5070284" cy="3397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861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en-GB" b="1" dirty="0">
                <a:solidFill>
                  <a:schemeClr val="accent2"/>
                </a:solidFill>
              </a:rPr>
              <a:t>Introduction</a:t>
            </a:r>
            <a:r>
              <a:rPr lang="pl-PL" b="1" dirty="0">
                <a:solidFill>
                  <a:schemeClr val="accent2"/>
                </a:solidFill>
              </a:rPr>
              <a:t>:</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4" name="pole tekstowe 3"/>
          <p:cNvSpPr txBox="1"/>
          <p:nvPr/>
        </p:nvSpPr>
        <p:spPr>
          <a:xfrm>
            <a:off x="6256421" y="1876787"/>
            <a:ext cx="5361822" cy="5816977"/>
          </a:xfrm>
          <a:prstGeom prst="rect">
            <a:avLst/>
          </a:prstGeom>
          <a:noFill/>
        </p:spPr>
        <p:txBody>
          <a:bodyPr wrap="square" rtlCol="0">
            <a:spAutoFit/>
          </a:bodyPr>
          <a:lstStyle/>
          <a:p>
            <a:pPr marL="609600" indent="-609600">
              <a:spcBef>
                <a:spcPts val="400"/>
              </a:spcBef>
              <a:buSzTx/>
              <a:buNone/>
              <a:defRPr sz="1800" b="1">
                <a:solidFill>
                  <a:schemeClr val="accent2"/>
                </a:solidFill>
              </a:defRPr>
            </a:pPr>
            <a:r>
              <a:rPr lang="en-US" dirty="0"/>
              <a:t>8 Guidelines:</a:t>
            </a:r>
            <a:endParaRPr lang="pl-PL" dirty="0"/>
          </a:p>
          <a:p>
            <a:pPr marL="609600" indent="-609600">
              <a:spcBef>
                <a:spcPts val="400"/>
              </a:spcBef>
              <a:buSzTx/>
              <a:buNone/>
              <a:defRPr sz="1800" b="1">
                <a:solidFill>
                  <a:schemeClr val="accent2"/>
                </a:solidFill>
              </a:defRPr>
            </a:pPr>
            <a:endParaRPr lang="en-US" dirty="0"/>
          </a:p>
          <a:p>
            <a:pPr marL="609600" indent="-609600">
              <a:spcBef>
                <a:spcPts val="400"/>
              </a:spcBef>
              <a:buAutoNum type="arabicPeriod"/>
              <a:defRPr sz="1800" b="1">
                <a:solidFill>
                  <a:schemeClr val="accent2"/>
                </a:solidFill>
              </a:defRPr>
            </a:pPr>
            <a:r>
              <a:rPr lang="en-US" dirty="0"/>
              <a:t>City of science and research</a:t>
            </a:r>
          </a:p>
          <a:p>
            <a:pPr marL="609600" indent="-609600">
              <a:spcBef>
                <a:spcPts val="400"/>
              </a:spcBef>
              <a:buAutoNum type="arabicPeriod"/>
              <a:defRPr sz="1800" b="1">
                <a:solidFill>
                  <a:schemeClr val="accent2"/>
                </a:solidFill>
              </a:defRPr>
            </a:pPr>
            <a:r>
              <a:rPr lang="en-US" dirty="0"/>
              <a:t>Port city and business </a:t>
            </a:r>
            <a:r>
              <a:rPr lang="en-US" dirty="0" err="1"/>
              <a:t>centre</a:t>
            </a:r>
            <a:endParaRPr lang="en-US" dirty="0"/>
          </a:p>
          <a:p>
            <a:pPr marL="609600" indent="-609600">
              <a:spcBef>
                <a:spcPts val="400"/>
              </a:spcBef>
              <a:buAutoNum type="arabicPeriod"/>
              <a:defRPr sz="1800" b="1">
                <a:solidFill>
                  <a:schemeClr val="accent2"/>
                </a:solidFill>
              </a:defRPr>
            </a:pPr>
            <a:r>
              <a:rPr lang="en-US" dirty="0"/>
              <a:t>City of tourism</a:t>
            </a:r>
          </a:p>
          <a:p>
            <a:pPr marL="609600" indent="-609600">
              <a:spcBef>
                <a:spcPts val="400"/>
              </a:spcBef>
              <a:buAutoNum type="arabicPeriod"/>
              <a:defRPr sz="1800" b="1">
                <a:solidFill>
                  <a:schemeClr val="accent2"/>
                </a:solidFill>
              </a:defRPr>
            </a:pPr>
            <a:r>
              <a:rPr lang="en-US" dirty="0"/>
              <a:t>Rostock is a trailblazer in climate protection</a:t>
            </a:r>
          </a:p>
          <a:p>
            <a:pPr marL="609600" indent="-609600">
              <a:spcBef>
                <a:spcPts val="400"/>
              </a:spcBef>
              <a:buAutoNum type="arabicPeriod"/>
              <a:defRPr sz="1800" b="1">
                <a:solidFill>
                  <a:schemeClr val="accent2"/>
                </a:solidFill>
              </a:defRPr>
            </a:pPr>
            <a:r>
              <a:rPr lang="en-US" dirty="0"/>
              <a:t>City of education, culture and sport</a:t>
            </a:r>
          </a:p>
          <a:p>
            <a:pPr marL="609600" indent="-609600">
              <a:spcBef>
                <a:spcPts val="400"/>
              </a:spcBef>
              <a:buAutoNum type="arabicPeriod"/>
              <a:defRPr sz="1800" b="1">
                <a:solidFill>
                  <a:schemeClr val="accent2"/>
                </a:solidFill>
              </a:defRPr>
            </a:pPr>
            <a:r>
              <a:rPr lang="en-US" dirty="0"/>
              <a:t>Social City</a:t>
            </a:r>
          </a:p>
          <a:p>
            <a:pPr marL="609600" indent="-609600">
              <a:spcBef>
                <a:spcPts val="400"/>
              </a:spcBef>
              <a:buAutoNum type="arabicPeriod"/>
              <a:defRPr sz="1800" b="1">
                <a:solidFill>
                  <a:schemeClr val="accent2"/>
                </a:solidFill>
              </a:defRPr>
            </a:pPr>
            <a:r>
              <a:rPr lang="en-US" dirty="0"/>
              <a:t>Hanseatic city and seaside resort – commitment to the building culture</a:t>
            </a:r>
          </a:p>
          <a:p>
            <a:pPr marL="609600" indent="-609600">
              <a:spcBef>
                <a:spcPts val="400"/>
              </a:spcBef>
              <a:buAutoNum type="arabicPeriod"/>
              <a:defRPr sz="1800" b="1">
                <a:solidFill>
                  <a:schemeClr val="accent2"/>
                </a:solidFill>
              </a:defRPr>
            </a:pPr>
            <a:r>
              <a:rPr lang="en-US" dirty="0"/>
              <a:t>Green city by the sea</a:t>
            </a:r>
          </a:p>
          <a:p>
            <a:endParaRPr lang="pl-PL" b="1" dirty="0"/>
          </a:p>
          <a:p>
            <a:endParaRPr lang="pl-PL" b="1" dirty="0"/>
          </a:p>
          <a:p>
            <a:endParaRPr lang="pl-PL" b="1" dirty="0"/>
          </a:p>
          <a:p>
            <a:endParaRPr lang="pl-PL" b="1" dirty="0"/>
          </a:p>
          <a:p>
            <a:endParaRPr lang="pl-PL" b="1" dirty="0"/>
          </a:p>
          <a:p>
            <a:endParaRPr lang="pl-PL" dirty="0"/>
          </a:p>
          <a:p>
            <a:endParaRPr lang="en-US" dirty="0"/>
          </a:p>
          <a:p>
            <a:endParaRPr lang="pl-PL" dirty="0"/>
          </a:p>
        </p:txBody>
      </p:sp>
      <p:pic>
        <p:nvPicPr>
          <p:cNvPr id="5" name="Obraz 4"/>
          <p:cNvPicPr>
            <a:picLocks noChangeAspect="1"/>
          </p:cNvPicPr>
          <p:nvPr/>
        </p:nvPicPr>
        <p:blipFill>
          <a:blip r:embed="rId3" cstate="print"/>
          <a:stretch>
            <a:fillRect/>
          </a:stretch>
        </p:blipFill>
        <p:spPr>
          <a:xfrm>
            <a:off x="681037" y="2518611"/>
            <a:ext cx="4195763" cy="2707731"/>
          </a:xfrm>
          <a:prstGeom prst="rect">
            <a:avLst/>
          </a:prstGeom>
        </p:spPr>
      </p:pic>
      <p:sp>
        <p:nvSpPr>
          <p:cNvPr id="7" name="pole tekstowe 6"/>
          <p:cNvSpPr txBox="1"/>
          <p:nvPr/>
        </p:nvSpPr>
        <p:spPr>
          <a:xfrm>
            <a:off x="0" y="6550223"/>
            <a:ext cx="7684168" cy="307777"/>
          </a:xfrm>
          <a:prstGeom prst="rect">
            <a:avLst/>
          </a:prstGeom>
          <a:noFill/>
        </p:spPr>
        <p:txBody>
          <a:bodyPr wrap="square" rtlCol="0">
            <a:spAutoFit/>
          </a:bodyPr>
          <a:lstStyle/>
          <a:p>
            <a:r>
              <a:rPr lang="pl-PL" sz="1400" dirty="0" err="1"/>
              <a:t>Details</a:t>
            </a:r>
            <a:r>
              <a:rPr lang="pl-PL" sz="1400" dirty="0"/>
              <a:t>: </a:t>
            </a:r>
            <a:r>
              <a:rPr lang="pl-PL" sz="1400" dirty="0">
                <a:hlinkClick r:id="rId4"/>
              </a:rPr>
              <a:t>http://rathaus.rostock.de/sixcms/media.php/1068/rostock2025_engl4.pdf</a:t>
            </a:r>
            <a:r>
              <a:rPr lang="pl-PL" sz="1400" dirty="0"/>
              <a:t> </a:t>
            </a:r>
          </a:p>
        </p:txBody>
      </p:sp>
    </p:spTree>
    <p:extLst>
      <p:ext uri="{BB962C8B-B14F-4D97-AF65-F5344CB8AC3E}">
        <p14:creationId xmlns:p14="http://schemas.microsoft.com/office/powerpoint/2010/main" xmlns="" val="339840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a:solidFill>
                  <a:schemeClr val="accent2"/>
                </a:solidFill>
              </a:rPr>
              <a:t>From a </a:t>
            </a:r>
            <a:r>
              <a:rPr lang="pl-PL" b="1" dirty="0" err="1">
                <a:solidFill>
                  <a:schemeClr val="accent2"/>
                </a:solidFill>
              </a:rPr>
              <a:t>growing</a:t>
            </a:r>
            <a:r>
              <a:rPr lang="pl-PL" b="1" dirty="0">
                <a:solidFill>
                  <a:schemeClr val="accent2"/>
                </a:solidFill>
              </a:rPr>
              <a:t> to a </a:t>
            </a:r>
            <a:r>
              <a:rPr lang="pl-PL" b="1" dirty="0" err="1">
                <a:solidFill>
                  <a:schemeClr val="accent2"/>
                </a:solidFill>
              </a:rPr>
              <a:t>great</a:t>
            </a:r>
            <a:r>
              <a:rPr lang="pl-PL" b="1" dirty="0">
                <a:solidFill>
                  <a:schemeClr val="accent2"/>
                </a:solidFill>
              </a:rPr>
              <a:t> </a:t>
            </a:r>
            <a:r>
              <a:rPr lang="pl-PL" b="1" dirty="0" err="1">
                <a:solidFill>
                  <a:schemeClr val="accent2"/>
                </a:solidFill>
              </a:rPr>
              <a:t>city</a:t>
            </a:r>
            <a:endParaRPr lang="pl-PL" b="1" dirty="0">
              <a:solidFill>
                <a:schemeClr val="accent2"/>
              </a:solidFill>
            </a:endParaRP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pic>
        <p:nvPicPr>
          <p:cNvPr id="2" name="Obraz 1"/>
          <p:cNvPicPr>
            <a:picLocks noChangeAspect="1"/>
          </p:cNvPicPr>
          <p:nvPr/>
        </p:nvPicPr>
        <p:blipFill>
          <a:blip r:embed="rId3" cstate="print"/>
          <a:stretch>
            <a:fillRect/>
          </a:stretch>
        </p:blipFill>
        <p:spPr>
          <a:xfrm>
            <a:off x="681037" y="2292633"/>
            <a:ext cx="4047443" cy="3224463"/>
          </a:xfrm>
          <a:prstGeom prst="rect">
            <a:avLst/>
          </a:prstGeom>
        </p:spPr>
      </p:pic>
      <p:sp>
        <p:nvSpPr>
          <p:cNvPr id="8" name="Strzałka: w prawo 7"/>
          <p:cNvSpPr/>
          <p:nvPr/>
        </p:nvSpPr>
        <p:spPr>
          <a:xfrm>
            <a:off x="4728480" y="3578573"/>
            <a:ext cx="1892968" cy="382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4" cstate="print"/>
          <a:stretch>
            <a:fillRect/>
          </a:stretch>
        </p:blipFill>
        <p:spPr>
          <a:xfrm>
            <a:off x="6621448" y="2212424"/>
            <a:ext cx="4784489" cy="3685578"/>
          </a:xfrm>
          <a:prstGeom prst="rect">
            <a:avLst/>
          </a:prstGeom>
        </p:spPr>
      </p:pic>
      <p:sp>
        <p:nvSpPr>
          <p:cNvPr id="10" name="pole tekstowe 9"/>
          <p:cNvSpPr txBox="1"/>
          <p:nvPr/>
        </p:nvSpPr>
        <p:spPr>
          <a:xfrm>
            <a:off x="-1" y="5428048"/>
            <a:ext cx="9368589" cy="1698927"/>
          </a:xfrm>
          <a:prstGeom prst="rect">
            <a:avLst/>
          </a:prstGeom>
          <a:noFill/>
        </p:spPr>
        <p:txBody>
          <a:bodyPr wrap="square" rtlCol="0">
            <a:spAutoFit/>
          </a:bodyPr>
          <a:lstStyle/>
          <a:p>
            <a:pPr marL="221742" indent="-221742" defTabSz="886968">
              <a:lnSpc>
                <a:spcPct val="90000"/>
              </a:lnSpc>
              <a:spcBef>
                <a:spcPts val="1700"/>
              </a:spcBef>
              <a:defRPr sz="2716"/>
            </a:pPr>
            <a:r>
              <a:rPr lang="pl-PL" sz="2000" i="1" dirty="0">
                <a:solidFill>
                  <a:schemeClr val="accent2"/>
                </a:solidFill>
              </a:rPr>
              <a:t>    </a:t>
            </a:r>
            <a:r>
              <a:rPr lang="pl-PL" sz="1900" i="1" dirty="0">
                <a:solidFill>
                  <a:schemeClr val="accent2"/>
                </a:solidFill>
              </a:rPr>
              <a:t>„</a:t>
            </a:r>
            <a:r>
              <a:rPr lang="en-US" sz="1900" i="1" dirty="0">
                <a:solidFill>
                  <a:schemeClr val="accent2"/>
                </a:solidFill>
              </a:rPr>
              <a:t>There is no longer a single city model but</a:t>
            </a:r>
            <a:r>
              <a:rPr lang="pl-PL" sz="1900" i="1" dirty="0">
                <a:solidFill>
                  <a:schemeClr val="accent2"/>
                </a:solidFill>
              </a:rPr>
              <a:t> </a:t>
            </a:r>
            <a:r>
              <a:rPr lang="en-US" sz="1900" i="1" dirty="0">
                <a:solidFill>
                  <a:schemeClr val="accent2"/>
                </a:solidFill>
              </a:rPr>
              <a:t>cities do have</a:t>
            </a:r>
            <a:r>
              <a:rPr lang="pl-PL" sz="1900" i="1" dirty="0">
                <a:solidFill>
                  <a:schemeClr val="accent2"/>
                </a:solidFill>
              </a:rPr>
              <a:t> </a:t>
            </a:r>
            <a:r>
              <a:rPr lang="en-US" sz="1900" i="1" dirty="0">
                <a:solidFill>
                  <a:schemeClr val="accent2"/>
                </a:solidFill>
              </a:rPr>
              <a:t>common features and face common challenges</a:t>
            </a:r>
            <a:r>
              <a:rPr lang="pl-PL" sz="1900" i="1" dirty="0">
                <a:solidFill>
                  <a:schemeClr val="accent2"/>
                </a:solidFill>
              </a:rPr>
              <a:t>. </a:t>
            </a:r>
            <a:r>
              <a:rPr lang="pl-PL" sz="1900" i="1" dirty="0" err="1">
                <a:solidFill>
                  <a:schemeClr val="accent2"/>
                </a:solidFill>
              </a:rPr>
              <a:t>Cities</a:t>
            </a:r>
            <a:r>
              <a:rPr lang="pl-PL" sz="1900" i="1" dirty="0">
                <a:solidFill>
                  <a:schemeClr val="accent2"/>
                </a:solidFill>
              </a:rPr>
              <a:t> </a:t>
            </a:r>
            <a:r>
              <a:rPr lang="pl-PL" sz="1900" i="1" dirty="0" err="1">
                <a:solidFill>
                  <a:schemeClr val="accent2"/>
                </a:solidFill>
              </a:rPr>
              <a:t>compete</a:t>
            </a:r>
            <a:r>
              <a:rPr lang="pl-PL" sz="1900" i="1" dirty="0">
                <a:solidFill>
                  <a:schemeClr val="accent2"/>
                </a:solidFill>
              </a:rPr>
              <a:t> on the same </a:t>
            </a:r>
            <a:r>
              <a:rPr lang="pl-PL" sz="1900" i="1" dirty="0" err="1">
                <a:solidFill>
                  <a:schemeClr val="accent2"/>
                </a:solidFill>
              </a:rPr>
              <a:t>scarce</a:t>
            </a:r>
            <a:r>
              <a:rPr lang="pl-PL" sz="1900" i="1" dirty="0">
                <a:solidFill>
                  <a:schemeClr val="accent2"/>
                </a:solidFill>
              </a:rPr>
              <a:t> </a:t>
            </a:r>
            <a:r>
              <a:rPr lang="pl-PL" sz="1900" i="1" dirty="0" err="1">
                <a:solidFill>
                  <a:schemeClr val="accent2"/>
                </a:solidFill>
              </a:rPr>
              <a:t>resources</a:t>
            </a:r>
            <a:r>
              <a:rPr lang="pl-PL" sz="1900" i="1" dirty="0">
                <a:solidFill>
                  <a:schemeClr val="accent2"/>
                </a:solidFill>
              </a:rPr>
              <a:t>, </a:t>
            </a:r>
            <a:r>
              <a:rPr lang="pl-PL" sz="1900" i="1" dirty="0" err="1">
                <a:solidFill>
                  <a:schemeClr val="accent2"/>
                </a:solidFill>
              </a:rPr>
              <a:t>talens</a:t>
            </a:r>
            <a:r>
              <a:rPr lang="pl-PL" sz="1900" i="1" dirty="0">
                <a:solidFill>
                  <a:schemeClr val="accent2"/>
                </a:solidFill>
              </a:rPr>
              <a:t> and </a:t>
            </a:r>
            <a:r>
              <a:rPr lang="pl-PL" sz="1900" i="1" dirty="0" err="1">
                <a:solidFill>
                  <a:schemeClr val="accent2"/>
                </a:solidFill>
              </a:rPr>
              <a:t>creative</a:t>
            </a:r>
            <a:r>
              <a:rPr lang="pl-PL" sz="1900" i="1" dirty="0">
                <a:solidFill>
                  <a:schemeClr val="accent2"/>
                </a:solidFill>
              </a:rPr>
              <a:t> </a:t>
            </a:r>
            <a:r>
              <a:rPr lang="pl-PL" sz="1900" i="1" dirty="0" err="1">
                <a:solidFill>
                  <a:schemeClr val="accent2"/>
                </a:solidFill>
              </a:rPr>
              <a:t>class</a:t>
            </a:r>
            <a:r>
              <a:rPr lang="pl-PL" sz="1900" i="1" dirty="0">
                <a:solidFill>
                  <a:schemeClr val="accent2"/>
                </a:solidFill>
              </a:rPr>
              <a:t>. </a:t>
            </a:r>
            <a:br>
              <a:rPr lang="pl-PL" sz="1900" i="1" dirty="0">
                <a:solidFill>
                  <a:schemeClr val="accent2"/>
                </a:solidFill>
              </a:rPr>
            </a:br>
            <a:r>
              <a:rPr lang="pl-PL" sz="1900" i="1" dirty="0">
                <a:solidFill>
                  <a:schemeClr val="accent2"/>
                </a:solidFill>
              </a:rPr>
              <a:t>The </a:t>
            </a:r>
            <a:r>
              <a:rPr lang="pl-PL" sz="1900" i="1" dirty="0" err="1">
                <a:solidFill>
                  <a:schemeClr val="accent2"/>
                </a:solidFill>
              </a:rPr>
              <a:t>Systemic</a:t>
            </a:r>
            <a:r>
              <a:rPr lang="pl-PL" sz="1900" i="1" dirty="0">
                <a:solidFill>
                  <a:schemeClr val="accent2"/>
                </a:solidFill>
              </a:rPr>
              <a:t> Thinking and </a:t>
            </a:r>
            <a:r>
              <a:rPr lang="pl-PL" sz="1900" i="1" dirty="0" err="1">
                <a:solidFill>
                  <a:schemeClr val="accent2"/>
                </a:solidFill>
              </a:rPr>
              <a:t>multistakeholder’s</a:t>
            </a:r>
            <a:r>
              <a:rPr lang="pl-PL" sz="1900" i="1" dirty="0">
                <a:solidFill>
                  <a:schemeClr val="accent2"/>
                </a:solidFill>
              </a:rPr>
              <a:t> </a:t>
            </a:r>
            <a:r>
              <a:rPr lang="pl-PL" sz="1900" i="1" dirty="0" err="1">
                <a:solidFill>
                  <a:schemeClr val="accent2"/>
                </a:solidFill>
              </a:rPr>
              <a:t>approach</a:t>
            </a:r>
            <a:r>
              <a:rPr lang="pl-PL" sz="1900" i="1" dirty="0">
                <a:solidFill>
                  <a:schemeClr val="accent2"/>
                </a:solidFill>
              </a:rPr>
              <a:t> </a:t>
            </a:r>
            <a:r>
              <a:rPr lang="pl-PL" sz="1900" i="1" dirty="0" err="1">
                <a:solidFill>
                  <a:schemeClr val="accent2"/>
                </a:solidFill>
              </a:rPr>
              <a:t>is</a:t>
            </a:r>
            <a:r>
              <a:rPr lang="pl-PL" sz="1900" i="1" dirty="0">
                <a:solidFill>
                  <a:schemeClr val="accent2"/>
                </a:solidFill>
              </a:rPr>
              <a:t> </a:t>
            </a:r>
            <a:r>
              <a:rPr lang="pl-PL" sz="1900" i="1" dirty="0" err="1">
                <a:solidFill>
                  <a:schemeClr val="accent2"/>
                </a:solidFill>
              </a:rPr>
              <a:t>needed</a:t>
            </a:r>
            <a:r>
              <a:rPr lang="pl-PL" sz="1900" i="1" dirty="0">
                <a:solidFill>
                  <a:schemeClr val="accent2"/>
                </a:solidFill>
              </a:rPr>
              <a:t> to </a:t>
            </a:r>
            <a:r>
              <a:rPr lang="pl-PL" sz="1900" i="1" dirty="0" err="1">
                <a:solidFill>
                  <a:schemeClr val="accent2"/>
                </a:solidFill>
              </a:rPr>
              <a:t>create</a:t>
            </a:r>
            <a:r>
              <a:rPr lang="pl-PL" sz="1900" i="1" dirty="0">
                <a:solidFill>
                  <a:schemeClr val="accent2"/>
                </a:solidFill>
              </a:rPr>
              <a:t> </a:t>
            </a:r>
            <a:r>
              <a:rPr lang="pl-PL" sz="1900" i="1" dirty="0" err="1">
                <a:solidFill>
                  <a:schemeClr val="accent2"/>
                </a:solidFill>
              </a:rPr>
              <a:t>city’s</a:t>
            </a:r>
            <a:r>
              <a:rPr lang="pl-PL" sz="1900" i="1" dirty="0">
                <a:solidFill>
                  <a:schemeClr val="accent2"/>
                </a:solidFill>
              </a:rPr>
              <a:t> </a:t>
            </a:r>
            <a:r>
              <a:rPr lang="pl-PL" sz="1900" i="1" dirty="0" err="1">
                <a:solidFill>
                  <a:schemeClr val="accent2"/>
                </a:solidFill>
              </a:rPr>
              <a:t>value</a:t>
            </a:r>
            <a:r>
              <a:rPr lang="pl-PL" sz="1900" i="1" dirty="0">
                <a:solidFill>
                  <a:schemeClr val="accent2"/>
                </a:solidFill>
              </a:rPr>
              <a:t>” </a:t>
            </a:r>
            <a:br>
              <a:rPr lang="pl-PL" sz="1900" i="1" dirty="0">
                <a:solidFill>
                  <a:schemeClr val="accent2"/>
                </a:solidFill>
              </a:rPr>
            </a:br>
            <a:r>
              <a:rPr lang="pl-PL" sz="1900" dirty="0">
                <a:solidFill>
                  <a:schemeClr val="accent2"/>
                </a:solidFill>
              </a:rPr>
              <a:t/>
            </a:r>
            <a:br>
              <a:rPr lang="pl-PL" sz="1900" dirty="0">
                <a:solidFill>
                  <a:schemeClr val="accent2"/>
                </a:solidFill>
              </a:rPr>
            </a:br>
            <a:r>
              <a:rPr lang="pl-PL" sz="1900" dirty="0">
                <a:solidFill>
                  <a:schemeClr val="accent2"/>
                </a:solidFill>
              </a:rPr>
              <a:t>- Michel </a:t>
            </a:r>
            <a:r>
              <a:rPr lang="pl-PL" sz="1900" dirty="0" err="1">
                <a:solidFill>
                  <a:schemeClr val="accent2"/>
                </a:solidFill>
              </a:rPr>
              <a:t>Sudarskis</a:t>
            </a:r>
            <a:r>
              <a:rPr lang="pl-PL" sz="1900" dirty="0">
                <a:solidFill>
                  <a:schemeClr val="accent2"/>
                </a:solidFill>
              </a:rPr>
              <a:t> (</a:t>
            </a:r>
            <a:r>
              <a:rPr lang="pl-PL" sz="1900" dirty="0" err="1">
                <a:solidFill>
                  <a:schemeClr val="accent2"/>
                </a:solidFill>
              </a:rPr>
              <a:t>Secretary</a:t>
            </a:r>
            <a:r>
              <a:rPr lang="pl-PL" sz="1900" dirty="0">
                <a:solidFill>
                  <a:schemeClr val="accent2"/>
                </a:solidFill>
              </a:rPr>
              <a:t> General INTA – International Urban Development </a:t>
            </a:r>
            <a:r>
              <a:rPr lang="pl-PL" sz="1900" dirty="0" err="1">
                <a:solidFill>
                  <a:schemeClr val="accent2"/>
                </a:solidFill>
              </a:rPr>
              <a:t>Association</a:t>
            </a:r>
            <a:r>
              <a:rPr lang="pl-PL" sz="1900" dirty="0">
                <a:solidFill>
                  <a:schemeClr val="accent2"/>
                </a:solidFill>
              </a:rPr>
              <a:t>) </a:t>
            </a:r>
            <a:endParaRPr lang="en-US" sz="1900" dirty="0">
              <a:solidFill>
                <a:schemeClr val="accent2"/>
              </a:solidFill>
            </a:endParaRPr>
          </a:p>
          <a:p>
            <a:endParaRPr lang="pl-PL" dirty="0"/>
          </a:p>
        </p:txBody>
      </p:sp>
    </p:spTree>
    <p:extLst>
      <p:ext uri="{BB962C8B-B14F-4D97-AF65-F5344CB8AC3E}">
        <p14:creationId xmlns:p14="http://schemas.microsoft.com/office/powerpoint/2010/main" xmlns="" val="60857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a:solidFill>
                  <a:schemeClr val="accent2"/>
                </a:solidFill>
              </a:rPr>
              <a:t>MACRO SCALE - ECONOMY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10" name="pole tekstowe 9"/>
          <p:cNvSpPr txBox="1"/>
          <p:nvPr/>
        </p:nvSpPr>
        <p:spPr>
          <a:xfrm>
            <a:off x="0" y="2518611"/>
            <a:ext cx="4010524" cy="4627421"/>
          </a:xfrm>
          <a:prstGeom prst="rect">
            <a:avLst/>
          </a:prstGeom>
          <a:noFill/>
        </p:spPr>
        <p:txBody>
          <a:bodyPr wrap="square" rtlCol="0">
            <a:spAutoFit/>
          </a:bodyPr>
          <a:lstStyle/>
          <a:p>
            <a:pPr defTabSz="886968">
              <a:lnSpc>
                <a:spcPct val="90000"/>
              </a:lnSpc>
              <a:spcBef>
                <a:spcPts val="1700"/>
              </a:spcBef>
              <a:defRPr sz="2716"/>
            </a:pPr>
            <a:r>
              <a:rPr lang="pl-PL" dirty="0"/>
              <a:t>Target </a:t>
            </a:r>
            <a:r>
              <a:rPr lang="pl-PL" dirty="0" err="1"/>
              <a:t>groups</a:t>
            </a:r>
            <a:r>
              <a:rPr lang="pl-PL" dirty="0"/>
              <a:t>:</a:t>
            </a: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Investors</a:t>
            </a:r>
            <a:r>
              <a:rPr lang="pl-PL" dirty="0">
                <a:solidFill>
                  <a:schemeClr val="accent2"/>
                </a:solidFill>
              </a:rPr>
              <a:t> &amp; </a:t>
            </a:r>
            <a:r>
              <a:rPr lang="pl-PL" dirty="0" err="1">
                <a:solidFill>
                  <a:schemeClr val="accent2"/>
                </a:solidFill>
              </a:rPr>
              <a:t>developers</a:t>
            </a: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Talents</a:t>
            </a:r>
            <a:r>
              <a:rPr lang="pl-PL" dirty="0">
                <a:solidFill>
                  <a:schemeClr val="accent2"/>
                </a:solidFill>
              </a:rPr>
              <a:t> &amp; </a:t>
            </a:r>
            <a:r>
              <a:rPr lang="pl-PL" dirty="0" err="1">
                <a:solidFill>
                  <a:schemeClr val="accent2"/>
                </a:solidFill>
              </a:rPr>
              <a:t>creative</a:t>
            </a:r>
            <a:r>
              <a:rPr lang="pl-PL" dirty="0">
                <a:solidFill>
                  <a:schemeClr val="accent2"/>
                </a:solidFill>
              </a:rPr>
              <a:t> </a:t>
            </a:r>
            <a:r>
              <a:rPr lang="pl-PL" dirty="0" err="1">
                <a:solidFill>
                  <a:schemeClr val="accent2"/>
                </a:solidFill>
              </a:rPr>
              <a:t>class</a:t>
            </a:r>
            <a:r>
              <a:rPr lang="pl-PL" dirty="0">
                <a:solidFill>
                  <a:schemeClr val="accent2"/>
                </a:solidFill>
              </a:rPr>
              <a:t>  </a:t>
            </a: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Tourists</a:t>
            </a: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Ø"/>
              <a:defRPr sz="2716"/>
            </a:pPr>
            <a:r>
              <a:rPr lang="pl-PL" dirty="0">
                <a:solidFill>
                  <a:schemeClr val="accent2"/>
                </a:solidFill>
              </a:rPr>
              <a:t>Small </a:t>
            </a:r>
            <a:r>
              <a:rPr lang="pl-PL" dirty="0" err="1">
                <a:solidFill>
                  <a:schemeClr val="accent2"/>
                </a:solidFill>
              </a:rPr>
              <a:t>cruise</a:t>
            </a:r>
            <a:r>
              <a:rPr lang="pl-PL" dirty="0">
                <a:solidFill>
                  <a:schemeClr val="accent2"/>
                </a:solidFill>
              </a:rPr>
              <a:t> </a:t>
            </a:r>
            <a:r>
              <a:rPr lang="pl-PL" dirty="0" err="1">
                <a:solidFill>
                  <a:schemeClr val="accent2"/>
                </a:solidFill>
              </a:rPr>
              <a:t>shipowners</a:t>
            </a:r>
            <a:r>
              <a:rPr lang="pl-PL" dirty="0">
                <a:solidFill>
                  <a:schemeClr val="accent2"/>
                </a:solidFill>
              </a:rPr>
              <a:t> </a:t>
            </a: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Citizens</a:t>
            </a:r>
            <a:r>
              <a:rPr lang="pl-PL" dirty="0">
                <a:solidFill>
                  <a:schemeClr val="accent2"/>
                </a:solidFill>
              </a:rPr>
              <a:t> </a:t>
            </a:r>
          </a:p>
          <a:p>
            <a:pPr defTabSz="886968">
              <a:lnSpc>
                <a:spcPct val="90000"/>
              </a:lnSpc>
              <a:spcBef>
                <a:spcPts val="1700"/>
              </a:spcBef>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11" name="image.jpeg" descr="image.jpeg"/>
          <p:cNvPicPr>
            <a:picLocks noChangeAspect="1"/>
          </p:cNvPicPr>
          <p:nvPr/>
        </p:nvPicPr>
        <p:blipFill>
          <a:blip r:embed="rId3" cstate="print">
            <a:extLst/>
          </a:blip>
          <a:stretch>
            <a:fillRect/>
          </a:stretch>
        </p:blipFill>
        <p:spPr>
          <a:xfrm>
            <a:off x="8241883" y="1465473"/>
            <a:ext cx="3950117" cy="5392527"/>
          </a:xfrm>
          <a:prstGeom prst="rect">
            <a:avLst/>
          </a:prstGeom>
          <a:ln w="12700">
            <a:miter lim="400000"/>
          </a:ln>
        </p:spPr>
      </p:pic>
      <p:sp>
        <p:nvSpPr>
          <p:cNvPr id="13" name="pole tekstowe 12"/>
          <p:cNvSpPr txBox="1"/>
          <p:nvPr/>
        </p:nvSpPr>
        <p:spPr>
          <a:xfrm>
            <a:off x="4144378" y="2518611"/>
            <a:ext cx="4010524" cy="4191404"/>
          </a:xfrm>
          <a:prstGeom prst="rect">
            <a:avLst/>
          </a:prstGeom>
          <a:noFill/>
        </p:spPr>
        <p:txBody>
          <a:bodyPr wrap="square" rtlCol="0">
            <a:spAutoFit/>
          </a:bodyPr>
          <a:lstStyle/>
          <a:p>
            <a:pPr defTabSz="886968">
              <a:lnSpc>
                <a:spcPct val="90000"/>
              </a:lnSpc>
              <a:spcBef>
                <a:spcPts val="1700"/>
              </a:spcBef>
              <a:defRPr sz="2716"/>
            </a:pPr>
            <a:r>
              <a:rPr lang="pl-PL" dirty="0"/>
              <a:t>Strategic </a:t>
            </a:r>
            <a:r>
              <a:rPr lang="pl-PL" dirty="0" err="1"/>
              <a:t>stakeholders</a:t>
            </a:r>
            <a:r>
              <a:rPr lang="pl-PL" dirty="0"/>
              <a:t>:</a:t>
            </a: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Toursit</a:t>
            </a:r>
            <a:r>
              <a:rPr lang="pl-PL" dirty="0">
                <a:solidFill>
                  <a:schemeClr val="accent2"/>
                </a:solidFill>
              </a:rPr>
              <a:t> &amp; </a:t>
            </a:r>
            <a:r>
              <a:rPr lang="pl-PL" dirty="0" err="1">
                <a:solidFill>
                  <a:schemeClr val="accent2"/>
                </a:solidFill>
              </a:rPr>
              <a:t>Maritime</a:t>
            </a:r>
            <a:r>
              <a:rPr lang="pl-PL" dirty="0">
                <a:solidFill>
                  <a:schemeClr val="accent2"/>
                </a:solidFill>
              </a:rPr>
              <a:t> </a:t>
            </a:r>
            <a:r>
              <a:rPr lang="pl-PL" dirty="0" err="1">
                <a:solidFill>
                  <a:schemeClr val="accent2"/>
                </a:solidFill>
              </a:rPr>
              <a:t>Clusters</a:t>
            </a: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Ø"/>
              <a:defRPr sz="2716"/>
            </a:pPr>
            <a:r>
              <a:rPr lang="pl-PL" dirty="0">
                <a:solidFill>
                  <a:schemeClr val="accent2"/>
                </a:solidFill>
              </a:rPr>
              <a:t>Business (SME)</a:t>
            </a:r>
          </a:p>
          <a:p>
            <a:pPr marL="457200" indent="-457200" defTabSz="886968">
              <a:lnSpc>
                <a:spcPct val="90000"/>
              </a:lnSpc>
              <a:spcBef>
                <a:spcPts val="1700"/>
              </a:spcBef>
              <a:buFont typeface="Wingdings" panose="05000000000000000000" pitchFamily="2" charset="2"/>
              <a:buChar char="Ø"/>
              <a:defRPr sz="2716"/>
            </a:pPr>
            <a:r>
              <a:rPr lang="pl-PL" dirty="0">
                <a:solidFill>
                  <a:schemeClr val="accent2"/>
                </a:solidFill>
              </a:rPr>
              <a:t>City </a:t>
            </a:r>
            <a:r>
              <a:rPr lang="pl-PL" dirty="0" err="1">
                <a:solidFill>
                  <a:schemeClr val="accent2"/>
                </a:solidFill>
              </a:rPr>
              <a:t>councils</a:t>
            </a: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Universities</a:t>
            </a:r>
            <a:r>
              <a:rPr lang="pl-PL" dirty="0">
                <a:solidFill>
                  <a:schemeClr val="accent2"/>
                </a:solidFill>
              </a:rPr>
              <a:t> </a:t>
            </a:r>
          </a:p>
          <a:p>
            <a:pPr marL="457200" indent="-457200" defTabSz="886968">
              <a:lnSpc>
                <a:spcPct val="90000"/>
              </a:lnSpc>
              <a:spcBef>
                <a:spcPts val="1700"/>
              </a:spcBef>
              <a:buFont typeface="Wingdings" panose="05000000000000000000" pitchFamily="2" charset="2"/>
              <a:buChar char="Ø"/>
              <a:defRPr sz="2716"/>
            </a:pPr>
            <a:r>
              <a:rPr lang="pl-PL" dirty="0" err="1">
                <a:solidFill>
                  <a:schemeClr val="accent2"/>
                </a:solidFill>
              </a:rPr>
              <a:t>NGOs</a:t>
            </a:r>
            <a:r>
              <a:rPr lang="pl-PL" dirty="0">
                <a:solidFill>
                  <a:schemeClr val="accent2"/>
                </a:solidFill>
              </a:rPr>
              <a:t> &amp; </a:t>
            </a:r>
            <a:r>
              <a:rPr lang="pl-PL" dirty="0" err="1">
                <a:solidFill>
                  <a:schemeClr val="accent2"/>
                </a:solidFill>
              </a:rPr>
              <a:t>social</a:t>
            </a:r>
            <a:r>
              <a:rPr lang="pl-PL" dirty="0">
                <a:solidFill>
                  <a:schemeClr val="accent2"/>
                </a:solidFill>
              </a:rPr>
              <a:t> </a:t>
            </a:r>
            <a:r>
              <a:rPr lang="pl-PL" dirty="0" err="1">
                <a:solidFill>
                  <a:schemeClr val="accent2"/>
                </a:solidFill>
              </a:rPr>
              <a:t>movements</a:t>
            </a:r>
            <a:r>
              <a:rPr lang="pl-PL" dirty="0">
                <a:solidFill>
                  <a:schemeClr val="accent2"/>
                </a:solidFill>
              </a:rPr>
              <a:t> </a:t>
            </a:r>
          </a:p>
        </p:txBody>
      </p:sp>
    </p:spTree>
    <p:extLst>
      <p:ext uri="{BB962C8B-B14F-4D97-AF65-F5344CB8AC3E}">
        <p14:creationId xmlns:p14="http://schemas.microsoft.com/office/powerpoint/2010/main" xmlns="" val="240411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a:solidFill>
                  <a:schemeClr val="accent2"/>
                </a:solidFill>
              </a:rPr>
              <a:t>MACRO SCALE - ECONOMY</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10" name="pole tekstowe 9"/>
          <p:cNvSpPr txBox="1"/>
          <p:nvPr/>
        </p:nvSpPr>
        <p:spPr>
          <a:xfrm>
            <a:off x="124578" y="2374595"/>
            <a:ext cx="8117305" cy="5810309"/>
          </a:xfrm>
          <a:prstGeom prst="rect">
            <a:avLst/>
          </a:prstGeom>
          <a:noFill/>
        </p:spPr>
        <p:txBody>
          <a:bodyPr wrap="square" rtlCol="0">
            <a:spAutoFit/>
          </a:bodyPr>
          <a:lstStyle/>
          <a:p>
            <a:pPr defTabSz="886968">
              <a:lnSpc>
                <a:spcPct val="90000"/>
              </a:lnSpc>
              <a:spcBef>
                <a:spcPts val="1700"/>
              </a:spcBef>
              <a:defRPr sz="2716"/>
            </a:pPr>
            <a:r>
              <a:rPr lang="pl-PL" sz="2400" dirty="0" err="1"/>
              <a:t>Recommendations</a:t>
            </a:r>
            <a:r>
              <a:rPr lang="pl-PL" sz="2400" dirty="0"/>
              <a:t>:</a:t>
            </a:r>
          </a:p>
          <a:p>
            <a:pPr marL="514350" indent="-514350" defTabSz="886968">
              <a:lnSpc>
                <a:spcPct val="90000"/>
              </a:lnSpc>
              <a:spcBef>
                <a:spcPts val="1700"/>
              </a:spcBef>
              <a:buFont typeface="Wingdings" panose="05000000000000000000" pitchFamily="2" charset="2"/>
              <a:buChar char="§"/>
              <a:defRPr sz="2716"/>
            </a:pPr>
            <a:r>
              <a:rPr lang="pl-PL" dirty="0" err="1">
                <a:solidFill>
                  <a:schemeClr val="accent2"/>
                </a:solidFill>
              </a:rPr>
              <a:t>Think</a:t>
            </a:r>
            <a:r>
              <a:rPr lang="pl-PL" dirty="0">
                <a:solidFill>
                  <a:schemeClr val="accent2"/>
                </a:solidFill>
              </a:rPr>
              <a:t> big </a:t>
            </a:r>
            <a:br>
              <a:rPr lang="pl-PL" dirty="0">
                <a:solidFill>
                  <a:schemeClr val="accent2"/>
                </a:solidFill>
              </a:rPr>
            </a:br>
            <a:r>
              <a:rPr lang="pl-PL" dirty="0">
                <a:solidFill>
                  <a:schemeClr val="accent2"/>
                </a:solidFill>
              </a:rPr>
              <a:t>– </a:t>
            </a:r>
            <a:r>
              <a:rPr lang="pl-PL" dirty="0" err="1">
                <a:solidFill>
                  <a:schemeClr val="accent2"/>
                </a:solidFill>
              </a:rPr>
              <a:t>develop</a:t>
            </a:r>
            <a:r>
              <a:rPr lang="pl-PL" dirty="0">
                <a:solidFill>
                  <a:schemeClr val="accent2"/>
                </a:solidFill>
              </a:rPr>
              <a:t> a </a:t>
            </a:r>
            <a:r>
              <a:rPr lang="pl-PL" dirty="0" err="1">
                <a:solidFill>
                  <a:schemeClr val="accent2"/>
                </a:solidFill>
              </a:rPr>
              <a:t>synergy</a:t>
            </a:r>
            <a:r>
              <a:rPr lang="pl-PL" dirty="0">
                <a:solidFill>
                  <a:schemeClr val="accent2"/>
                </a:solidFill>
              </a:rPr>
              <a:t> of </a:t>
            </a:r>
            <a:r>
              <a:rPr lang="pl-PL" dirty="0" err="1">
                <a:solidFill>
                  <a:schemeClr val="accent2"/>
                </a:solidFill>
              </a:rPr>
              <a:t>interests</a:t>
            </a:r>
            <a:r>
              <a:rPr lang="pl-PL" dirty="0">
                <a:solidFill>
                  <a:schemeClr val="accent2"/>
                </a:solidFill>
              </a:rPr>
              <a:t> </a:t>
            </a:r>
            <a:r>
              <a:rPr lang="pl-PL" dirty="0" err="1">
                <a:solidFill>
                  <a:schemeClr val="accent2"/>
                </a:solidFill>
              </a:rPr>
              <a:t>between</a:t>
            </a:r>
            <a:r>
              <a:rPr lang="pl-PL" dirty="0">
                <a:solidFill>
                  <a:schemeClr val="accent2"/>
                </a:solidFill>
              </a:rPr>
              <a:t> </a:t>
            </a:r>
            <a:r>
              <a:rPr lang="pl-PL" dirty="0" err="1">
                <a:solidFill>
                  <a:schemeClr val="accent2"/>
                </a:solidFill>
              </a:rPr>
              <a:t>South</a:t>
            </a:r>
            <a:r>
              <a:rPr lang="pl-PL" dirty="0">
                <a:solidFill>
                  <a:schemeClr val="accent2"/>
                </a:solidFill>
              </a:rPr>
              <a:t> </a:t>
            </a:r>
            <a:r>
              <a:rPr lang="pl-PL" dirty="0" err="1">
                <a:solidFill>
                  <a:schemeClr val="accent2"/>
                </a:solidFill>
              </a:rPr>
              <a:t>Baltic</a:t>
            </a:r>
            <a:r>
              <a:rPr lang="pl-PL" dirty="0">
                <a:solidFill>
                  <a:schemeClr val="accent2"/>
                </a:solidFill>
              </a:rPr>
              <a:t> </a:t>
            </a:r>
            <a:r>
              <a:rPr lang="pl-PL" dirty="0" err="1">
                <a:solidFill>
                  <a:schemeClr val="accent2"/>
                </a:solidFill>
              </a:rPr>
              <a:t>cities</a:t>
            </a:r>
            <a:r>
              <a:rPr lang="pl-PL" dirty="0">
                <a:solidFill>
                  <a:schemeClr val="accent2"/>
                </a:solidFill>
              </a:rPr>
              <a:t> and regions for target </a:t>
            </a:r>
            <a:r>
              <a:rPr lang="pl-PL" dirty="0" err="1">
                <a:solidFill>
                  <a:schemeClr val="accent2"/>
                </a:solidFill>
              </a:rPr>
              <a:t>groups</a:t>
            </a:r>
            <a:r>
              <a:rPr lang="pl-PL" dirty="0">
                <a:solidFill>
                  <a:schemeClr val="accent2"/>
                </a:solidFill>
              </a:rPr>
              <a:t> </a:t>
            </a:r>
            <a:r>
              <a:rPr lang="pl-PL" dirty="0" err="1">
                <a:solidFill>
                  <a:schemeClr val="accent2"/>
                </a:solidFill>
              </a:rPr>
              <a:t>attraction</a:t>
            </a:r>
            <a:r>
              <a:rPr lang="pl-PL" dirty="0">
                <a:solidFill>
                  <a:schemeClr val="accent2"/>
                </a:solidFill>
              </a:rPr>
              <a:t>; </a:t>
            </a:r>
          </a:p>
          <a:p>
            <a:pPr marL="514350" indent="-514350" defTabSz="886968">
              <a:lnSpc>
                <a:spcPct val="90000"/>
              </a:lnSpc>
              <a:spcBef>
                <a:spcPts val="1700"/>
              </a:spcBef>
              <a:buFont typeface="Wingdings" panose="05000000000000000000" pitchFamily="2" charset="2"/>
              <a:buChar char="§"/>
              <a:defRPr sz="2716"/>
            </a:pPr>
            <a:r>
              <a:rPr lang="pl-PL" dirty="0" err="1">
                <a:solidFill>
                  <a:schemeClr val="accent2"/>
                </a:solidFill>
              </a:rPr>
              <a:t>Act</a:t>
            </a:r>
            <a:r>
              <a:rPr lang="pl-PL" dirty="0">
                <a:solidFill>
                  <a:schemeClr val="accent2"/>
                </a:solidFill>
              </a:rPr>
              <a:t> small </a:t>
            </a:r>
            <a:br>
              <a:rPr lang="pl-PL" dirty="0">
                <a:solidFill>
                  <a:schemeClr val="accent2"/>
                </a:solidFill>
              </a:rPr>
            </a:br>
            <a:r>
              <a:rPr lang="pl-PL" dirty="0">
                <a:solidFill>
                  <a:schemeClr val="accent2"/>
                </a:solidFill>
              </a:rPr>
              <a:t>– </a:t>
            </a:r>
            <a:r>
              <a:rPr lang="pl-PL" dirty="0" err="1">
                <a:solidFill>
                  <a:schemeClr val="accent2"/>
                </a:solidFill>
              </a:rPr>
              <a:t>make</a:t>
            </a:r>
            <a:r>
              <a:rPr lang="pl-PL" dirty="0">
                <a:solidFill>
                  <a:schemeClr val="accent2"/>
                </a:solidFill>
              </a:rPr>
              <a:t> the </a:t>
            </a:r>
            <a:r>
              <a:rPr lang="pl-PL" dirty="0" err="1">
                <a:solidFill>
                  <a:schemeClr val="accent2"/>
                </a:solidFill>
              </a:rPr>
              <a:t>inner</a:t>
            </a:r>
            <a:r>
              <a:rPr lang="pl-PL" dirty="0">
                <a:solidFill>
                  <a:schemeClr val="accent2"/>
                </a:solidFill>
              </a:rPr>
              <a:t> </a:t>
            </a:r>
            <a:r>
              <a:rPr lang="pl-PL" dirty="0" err="1">
                <a:solidFill>
                  <a:schemeClr val="accent2"/>
                </a:solidFill>
              </a:rPr>
              <a:t>city</a:t>
            </a:r>
            <a:r>
              <a:rPr lang="pl-PL" dirty="0">
                <a:solidFill>
                  <a:schemeClr val="accent2"/>
                </a:solidFill>
              </a:rPr>
              <a:t>, the </a:t>
            </a:r>
            <a:r>
              <a:rPr lang="pl-PL" dirty="0" err="1">
                <a:solidFill>
                  <a:schemeClr val="accent2"/>
                </a:solidFill>
              </a:rPr>
              <a:t>harbour</a:t>
            </a:r>
            <a:r>
              <a:rPr lang="pl-PL" dirty="0">
                <a:solidFill>
                  <a:schemeClr val="accent2"/>
                </a:solidFill>
              </a:rPr>
              <a:t> </a:t>
            </a:r>
            <a:r>
              <a:rPr lang="pl-PL" dirty="0" err="1">
                <a:solidFill>
                  <a:schemeClr val="accent2"/>
                </a:solidFill>
              </a:rPr>
              <a:t>area</a:t>
            </a:r>
            <a:r>
              <a:rPr lang="pl-PL" dirty="0">
                <a:solidFill>
                  <a:schemeClr val="accent2"/>
                </a:solidFill>
              </a:rPr>
              <a:t> and Rostock in </a:t>
            </a:r>
            <a:r>
              <a:rPr lang="pl-PL" dirty="0" err="1">
                <a:solidFill>
                  <a:schemeClr val="accent2"/>
                </a:solidFill>
              </a:rPr>
              <a:t>general</a:t>
            </a:r>
            <a:r>
              <a:rPr lang="pl-PL" dirty="0">
                <a:solidFill>
                  <a:schemeClr val="accent2"/>
                </a:solidFill>
              </a:rPr>
              <a:t> </a:t>
            </a:r>
            <a:r>
              <a:rPr lang="pl-PL" dirty="0" err="1">
                <a:solidFill>
                  <a:schemeClr val="accent2"/>
                </a:solidFill>
              </a:rPr>
              <a:t>more</a:t>
            </a:r>
            <a:r>
              <a:rPr lang="pl-PL" dirty="0">
                <a:solidFill>
                  <a:schemeClr val="accent2"/>
                </a:solidFill>
              </a:rPr>
              <a:t> </a:t>
            </a:r>
            <a:r>
              <a:rPr lang="pl-PL" dirty="0" err="1">
                <a:solidFill>
                  <a:schemeClr val="accent2"/>
                </a:solidFill>
              </a:rPr>
              <a:t>attractive</a:t>
            </a:r>
            <a:r>
              <a:rPr lang="pl-PL" dirty="0">
                <a:solidFill>
                  <a:schemeClr val="accent2"/>
                </a:solidFill>
              </a:rPr>
              <a:t> for </a:t>
            </a:r>
            <a:r>
              <a:rPr lang="pl-PL" dirty="0" err="1">
                <a:solidFill>
                  <a:schemeClr val="accent2"/>
                </a:solidFill>
              </a:rPr>
              <a:t>youth</a:t>
            </a:r>
            <a:r>
              <a:rPr lang="pl-PL" dirty="0">
                <a:solidFill>
                  <a:schemeClr val="accent2"/>
                </a:solidFill>
              </a:rPr>
              <a:t> and </a:t>
            </a:r>
            <a:r>
              <a:rPr lang="pl-PL" dirty="0" err="1">
                <a:solidFill>
                  <a:schemeClr val="accent2"/>
                </a:solidFill>
              </a:rPr>
              <a:t>families</a:t>
            </a:r>
            <a:r>
              <a:rPr lang="pl-PL" dirty="0">
                <a:solidFill>
                  <a:schemeClr val="accent2"/>
                </a:solidFill>
              </a:rPr>
              <a:t> – </a:t>
            </a:r>
            <a:r>
              <a:rPr lang="pl-PL" dirty="0" err="1">
                <a:solidFill>
                  <a:schemeClr val="accent2"/>
                </a:solidFill>
              </a:rPr>
              <a:t>normal</a:t>
            </a:r>
            <a:r>
              <a:rPr lang="pl-PL" dirty="0">
                <a:solidFill>
                  <a:schemeClr val="accent2"/>
                </a:solidFill>
              </a:rPr>
              <a:t> </a:t>
            </a:r>
            <a:r>
              <a:rPr lang="pl-PL" dirty="0" err="1">
                <a:solidFill>
                  <a:schemeClr val="accent2"/>
                </a:solidFill>
              </a:rPr>
              <a:t>income</a:t>
            </a:r>
            <a:r>
              <a:rPr lang="pl-PL" dirty="0">
                <a:solidFill>
                  <a:schemeClr val="accent2"/>
                </a:solidFill>
              </a:rPr>
              <a:t> </a:t>
            </a:r>
            <a:r>
              <a:rPr lang="pl-PL" dirty="0" err="1">
                <a:solidFill>
                  <a:schemeClr val="accent2"/>
                </a:solidFill>
              </a:rPr>
              <a:t>groups</a:t>
            </a:r>
            <a:r>
              <a:rPr lang="pl-PL" dirty="0">
                <a:solidFill>
                  <a:schemeClr val="accent2"/>
                </a:solidFill>
              </a:rPr>
              <a:t>; </a:t>
            </a:r>
            <a:br>
              <a:rPr lang="pl-PL" dirty="0">
                <a:solidFill>
                  <a:schemeClr val="accent2"/>
                </a:solidFill>
              </a:rPr>
            </a:br>
            <a:r>
              <a:rPr lang="pl-PL" dirty="0">
                <a:solidFill>
                  <a:schemeClr val="accent2"/>
                </a:solidFill>
              </a:rPr>
              <a:t>– </a:t>
            </a:r>
            <a:r>
              <a:rPr lang="pl-PL" dirty="0" err="1">
                <a:solidFill>
                  <a:schemeClr val="accent2"/>
                </a:solidFill>
              </a:rPr>
              <a:t>expand</a:t>
            </a:r>
            <a:r>
              <a:rPr lang="pl-PL" dirty="0">
                <a:solidFill>
                  <a:schemeClr val="accent2"/>
                </a:solidFill>
              </a:rPr>
              <a:t> the </a:t>
            </a:r>
            <a:r>
              <a:rPr lang="pl-PL" dirty="0" err="1">
                <a:solidFill>
                  <a:schemeClr val="accent2"/>
                </a:solidFill>
              </a:rPr>
              <a:t>university</a:t>
            </a:r>
            <a:r>
              <a:rPr lang="pl-PL" dirty="0">
                <a:solidFill>
                  <a:schemeClr val="accent2"/>
                </a:solidFill>
              </a:rPr>
              <a:t> and business </a:t>
            </a:r>
            <a:r>
              <a:rPr lang="pl-PL" dirty="0" err="1">
                <a:solidFill>
                  <a:schemeClr val="accent2"/>
                </a:solidFill>
              </a:rPr>
              <a:t>cooperation</a:t>
            </a:r>
            <a:r>
              <a:rPr lang="pl-PL" dirty="0">
                <a:solidFill>
                  <a:schemeClr val="accent2"/>
                </a:solidFill>
              </a:rPr>
              <a:t>; </a:t>
            </a:r>
            <a:br>
              <a:rPr lang="pl-PL" dirty="0">
                <a:solidFill>
                  <a:schemeClr val="accent2"/>
                </a:solidFill>
              </a:rPr>
            </a:br>
            <a:r>
              <a:rPr lang="pl-PL" dirty="0">
                <a:solidFill>
                  <a:schemeClr val="accent2"/>
                </a:solidFill>
              </a:rPr>
              <a:t>– </a:t>
            </a:r>
            <a:r>
              <a:rPr lang="pl-PL" dirty="0" err="1">
                <a:solidFill>
                  <a:schemeClr val="accent2"/>
                </a:solidFill>
              </a:rPr>
              <a:t>involve</a:t>
            </a:r>
            <a:r>
              <a:rPr lang="pl-PL" dirty="0">
                <a:solidFill>
                  <a:schemeClr val="accent2"/>
                </a:solidFill>
              </a:rPr>
              <a:t> the </a:t>
            </a:r>
            <a:r>
              <a:rPr lang="pl-PL" dirty="0" err="1">
                <a:solidFill>
                  <a:schemeClr val="accent2"/>
                </a:solidFill>
              </a:rPr>
              <a:t>citizens</a:t>
            </a:r>
            <a:r>
              <a:rPr lang="pl-PL" dirty="0">
                <a:solidFill>
                  <a:schemeClr val="accent2"/>
                </a:solidFill>
              </a:rPr>
              <a:t>/ </a:t>
            </a:r>
            <a:r>
              <a:rPr lang="pl-PL" dirty="0" err="1">
                <a:solidFill>
                  <a:schemeClr val="accent2"/>
                </a:solidFill>
              </a:rPr>
              <a:t>users</a:t>
            </a:r>
            <a:r>
              <a:rPr lang="pl-PL" dirty="0">
                <a:solidFill>
                  <a:schemeClr val="accent2"/>
                </a:solidFill>
              </a:rPr>
              <a:t> in </a:t>
            </a:r>
            <a:r>
              <a:rPr lang="pl-PL" dirty="0" err="1">
                <a:solidFill>
                  <a:schemeClr val="accent2"/>
                </a:solidFill>
              </a:rPr>
              <a:t>making</a:t>
            </a:r>
            <a:r>
              <a:rPr lang="pl-PL" dirty="0">
                <a:solidFill>
                  <a:schemeClr val="accent2"/>
                </a:solidFill>
              </a:rPr>
              <a:t> the </a:t>
            </a:r>
            <a:r>
              <a:rPr lang="pl-PL" dirty="0" err="1">
                <a:solidFill>
                  <a:schemeClr val="accent2"/>
                </a:solidFill>
              </a:rPr>
              <a:t>change</a:t>
            </a:r>
            <a:r>
              <a:rPr lang="pl-PL" dirty="0">
                <a:solidFill>
                  <a:schemeClr val="accent2"/>
                </a:solidFill>
              </a:rPr>
              <a:t>;</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11" name="image.jpeg" descr="image.jpeg"/>
          <p:cNvPicPr>
            <a:picLocks noChangeAspect="1"/>
          </p:cNvPicPr>
          <p:nvPr/>
        </p:nvPicPr>
        <p:blipFill>
          <a:blip r:embed="rId3" cstate="print">
            <a:extLst/>
          </a:blip>
          <a:stretch>
            <a:fillRect/>
          </a:stretch>
        </p:blipFill>
        <p:spPr>
          <a:xfrm>
            <a:off x="8241883" y="1465473"/>
            <a:ext cx="3950117" cy="5392527"/>
          </a:xfrm>
          <a:prstGeom prst="rect">
            <a:avLst/>
          </a:prstGeom>
          <a:ln w="12700">
            <a:miter lim="400000"/>
          </a:ln>
        </p:spPr>
      </p:pic>
    </p:spTree>
    <p:extLst>
      <p:ext uri="{BB962C8B-B14F-4D97-AF65-F5344CB8AC3E}">
        <p14:creationId xmlns:p14="http://schemas.microsoft.com/office/powerpoint/2010/main" xmlns="" val="114363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a:solidFill>
                  <a:schemeClr val="accent2"/>
                </a:solidFill>
              </a:rPr>
              <a:t>MACRO SCALE – URBAN PLANNING</a:t>
            </a:r>
          </a:p>
        </p:txBody>
      </p:sp>
      <p:pic>
        <p:nvPicPr>
          <p:cNvPr id="6" name="Obraz 5"/>
          <p:cNvPicPr>
            <a:picLocks noChangeAspect="1"/>
          </p:cNvPicPr>
          <p:nvPr/>
        </p:nvPicPr>
        <p:blipFill>
          <a:blip r:embed="rId2" cstate="print"/>
          <a:stretch>
            <a:fillRect/>
          </a:stretch>
        </p:blipFill>
        <p:spPr>
          <a:xfrm>
            <a:off x="681037" y="376858"/>
            <a:ext cx="10937206" cy="1250277"/>
          </a:xfrm>
          <a:prstGeom prst="rect">
            <a:avLst/>
          </a:prstGeom>
        </p:spPr>
      </p:pic>
      <p:sp>
        <p:nvSpPr>
          <p:cNvPr id="10" name="pole tekstowe 9"/>
          <p:cNvSpPr txBox="1"/>
          <p:nvPr/>
        </p:nvSpPr>
        <p:spPr>
          <a:xfrm>
            <a:off x="124578" y="2374595"/>
            <a:ext cx="8117305" cy="5930085"/>
          </a:xfrm>
          <a:prstGeom prst="rect">
            <a:avLst/>
          </a:prstGeom>
          <a:noFill/>
        </p:spPr>
        <p:txBody>
          <a:bodyPr wrap="square" rtlCol="0">
            <a:spAutoFit/>
          </a:bodyPr>
          <a:lstStyle/>
          <a:p>
            <a:pPr defTabSz="886968">
              <a:lnSpc>
                <a:spcPct val="90000"/>
              </a:lnSpc>
              <a:spcBef>
                <a:spcPts val="1700"/>
              </a:spcBef>
              <a:defRPr sz="2716"/>
            </a:pPr>
            <a:r>
              <a:rPr lang="pl-PL" sz="2400" dirty="0" err="1"/>
              <a:t>Recommendations</a:t>
            </a:r>
            <a:r>
              <a:rPr lang="pl-PL" sz="2400" dirty="0"/>
              <a:t>:</a:t>
            </a:r>
          </a:p>
          <a:p>
            <a:pPr marL="514350" indent="-514350" defTabSz="886968">
              <a:lnSpc>
                <a:spcPct val="90000"/>
              </a:lnSpc>
              <a:spcBef>
                <a:spcPts val="1700"/>
              </a:spcBef>
              <a:buFont typeface="Wingdings" panose="05000000000000000000" pitchFamily="2" charset="2"/>
              <a:buChar char="§"/>
              <a:defRPr sz="2716"/>
            </a:pPr>
            <a:r>
              <a:rPr lang="pl-PL" dirty="0" err="1">
                <a:solidFill>
                  <a:schemeClr val="accent2"/>
                </a:solidFill>
              </a:rPr>
              <a:t>Two</a:t>
            </a:r>
            <a:r>
              <a:rPr lang="pl-PL" dirty="0">
                <a:solidFill>
                  <a:schemeClr val="accent2"/>
                </a:solidFill>
              </a:rPr>
              <a:t> </a:t>
            </a:r>
            <a:r>
              <a:rPr lang="pl-PL" dirty="0" err="1">
                <a:solidFill>
                  <a:schemeClr val="accent2"/>
                </a:solidFill>
              </a:rPr>
              <a:t>parts</a:t>
            </a:r>
            <a:r>
              <a:rPr lang="pl-PL" dirty="0">
                <a:solidFill>
                  <a:schemeClr val="accent2"/>
                </a:solidFill>
              </a:rPr>
              <a:t> = </a:t>
            </a:r>
            <a:r>
              <a:rPr lang="pl-PL" dirty="0" err="1">
                <a:solidFill>
                  <a:schemeClr val="accent2"/>
                </a:solidFill>
              </a:rPr>
              <a:t>Two</a:t>
            </a:r>
            <a:r>
              <a:rPr lang="pl-PL" dirty="0">
                <a:solidFill>
                  <a:schemeClr val="accent2"/>
                </a:solidFill>
              </a:rPr>
              <a:t> </a:t>
            </a:r>
            <a:r>
              <a:rPr lang="pl-PL" dirty="0" err="1">
                <a:solidFill>
                  <a:schemeClr val="accent2"/>
                </a:solidFill>
              </a:rPr>
              <a:t>offers</a:t>
            </a:r>
            <a:r>
              <a:rPr lang="pl-PL" dirty="0">
                <a:solidFill>
                  <a:schemeClr val="accent2"/>
                </a:solidFill>
              </a:rPr>
              <a:t> </a:t>
            </a:r>
          </a:p>
          <a:p>
            <a:pPr marL="971550" lvl="1" indent="-514350" defTabSz="886968">
              <a:lnSpc>
                <a:spcPct val="90000"/>
              </a:lnSpc>
              <a:spcBef>
                <a:spcPts val="1700"/>
              </a:spcBef>
              <a:buFont typeface="Wingdings" panose="05000000000000000000" pitchFamily="2" charset="2"/>
              <a:buChar char="Ø"/>
              <a:defRPr sz="2716"/>
            </a:pPr>
            <a:r>
              <a:rPr lang="pl-PL" dirty="0" err="1">
                <a:solidFill>
                  <a:schemeClr val="accent2"/>
                </a:solidFill>
              </a:rPr>
              <a:t>Extend</a:t>
            </a:r>
            <a:r>
              <a:rPr lang="pl-PL" dirty="0">
                <a:solidFill>
                  <a:schemeClr val="accent2"/>
                </a:solidFill>
              </a:rPr>
              <a:t> </a:t>
            </a:r>
            <a:r>
              <a:rPr lang="pl-PL" dirty="0" err="1">
                <a:solidFill>
                  <a:schemeClr val="accent2"/>
                </a:solidFill>
              </a:rPr>
              <a:t>core</a:t>
            </a:r>
            <a:r>
              <a:rPr lang="pl-PL" dirty="0">
                <a:solidFill>
                  <a:schemeClr val="accent2"/>
                </a:solidFill>
              </a:rPr>
              <a:t> </a:t>
            </a:r>
            <a:r>
              <a:rPr lang="pl-PL" dirty="0" err="1">
                <a:solidFill>
                  <a:schemeClr val="accent2"/>
                </a:solidFill>
              </a:rPr>
              <a:t>city</a:t>
            </a:r>
            <a:r>
              <a:rPr lang="pl-PL" dirty="0">
                <a:solidFill>
                  <a:schemeClr val="accent2"/>
                </a:solidFill>
              </a:rPr>
              <a:t> to </a:t>
            </a:r>
            <a:r>
              <a:rPr lang="pl-PL" dirty="0" err="1">
                <a:solidFill>
                  <a:schemeClr val="accent2"/>
                </a:solidFill>
              </a:rPr>
              <a:t>Eastern</a:t>
            </a:r>
            <a:r>
              <a:rPr lang="pl-PL" dirty="0">
                <a:solidFill>
                  <a:schemeClr val="accent2"/>
                </a:solidFill>
              </a:rPr>
              <a:t> </a:t>
            </a:r>
            <a:r>
              <a:rPr lang="pl-PL" dirty="0" err="1">
                <a:solidFill>
                  <a:schemeClr val="accent2"/>
                </a:solidFill>
              </a:rPr>
              <a:t>side</a:t>
            </a:r>
            <a:r>
              <a:rPr lang="pl-PL" dirty="0">
                <a:solidFill>
                  <a:schemeClr val="accent2"/>
                </a:solidFill>
              </a:rPr>
              <a:t>;</a:t>
            </a:r>
          </a:p>
          <a:p>
            <a:pPr marL="971550" lvl="1" indent="-514350" defTabSz="886968">
              <a:lnSpc>
                <a:spcPct val="90000"/>
              </a:lnSpc>
              <a:spcBef>
                <a:spcPts val="1700"/>
              </a:spcBef>
              <a:buFont typeface="Wingdings" panose="05000000000000000000" pitchFamily="2" charset="2"/>
              <a:buChar char="Ø"/>
              <a:defRPr sz="2716"/>
            </a:pPr>
            <a:r>
              <a:rPr lang="pl-PL" dirty="0">
                <a:solidFill>
                  <a:schemeClr val="accent2"/>
                </a:solidFill>
              </a:rPr>
              <a:t>Western </a:t>
            </a:r>
            <a:r>
              <a:rPr lang="pl-PL" dirty="0" err="1">
                <a:solidFill>
                  <a:schemeClr val="accent2"/>
                </a:solidFill>
              </a:rPr>
              <a:t>side</a:t>
            </a:r>
            <a:r>
              <a:rPr lang="pl-PL" dirty="0">
                <a:solidFill>
                  <a:schemeClr val="accent2"/>
                </a:solidFill>
              </a:rPr>
              <a:t> – Inner City (</a:t>
            </a:r>
            <a:r>
              <a:rPr lang="pl-PL" dirty="0" err="1">
                <a:solidFill>
                  <a:schemeClr val="accent2"/>
                </a:solidFill>
              </a:rPr>
              <a:t>historical</a:t>
            </a:r>
            <a:r>
              <a:rPr lang="pl-PL" dirty="0">
                <a:solidFill>
                  <a:schemeClr val="accent2"/>
                </a:solidFill>
              </a:rPr>
              <a:t> &amp; business);</a:t>
            </a:r>
          </a:p>
          <a:p>
            <a:pPr marL="971550" lvl="1" indent="-514350" defTabSz="886968">
              <a:lnSpc>
                <a:spcPct val="90000"/>
              </a:lnSpc>
              <a:spcBef>
                <a:spcPts val="1700"/>
              </a:spcBef>
              <a:buFont typeface="Wingdings" panose="05000000000000000000" pitchFamily="2" charset="2"/>
              <a:buChar char="Ø"/>
              <a:defRPr sz="2716"/>
            </a:pPr>
            <a:r>
              <a:rPr lang="pl-PL" dirty="0" err="1">
                <a:solidFill>
                  <a:schemeClr val="accent2"/>
                </a:solidFill>
              </a:rPr>
              <a:t>Eastern</a:t>
            </a:r>
            <a:r>
              <a:rPr lang="pl-PL" dirty="0">
                <a:solidFill>
                  <a:schemeClr val="accent2"/>
                </a:solidFill>
              </a:rPr>
              <a:t> </a:t>
            </a:r>
            <a:r>
              <a:rPr lang="pl-PL" dirty="0" err="1">
                <a:solidFill>
                  <a:schemeClr val="accent2"/>
                </a:solidFill>
              </a:rPr>
              <a:t>side</a:t>
            </a:r>
            <a:r>
              <a:rPr lang="pl-PL" dirty="0">
                <a:solidFill>
                  <a:schemeClr val="accent2"/>
                </a:solidFill>
              </a:rPr>
              <a:t> – </a:t>
            </a:r>
            <a:r>
              <a:rPr lang="pl-PL" dirty="0" err="1">
                <a:solidFill>
                  <a:schemeClr val="accent2"/>
                </a:solidFill>
              </a:rPr>
              <a:t>Slow</a:t>
            </a:r>
            <a:r>
              <a:rPr lang="pl-PL" dirty="0">
                <a:solidFill>
                  <a:schemeClr val="accent2"/>
                </a:solidFill>
              </a:rPr>
              <a:t> &amp; Garden City </a:t>
            </a:r>
            <a:br>
              <a:rPr lang="pl-PL" dirty="0">
                <a:solidFill>
                  <a:schemeClr val="accent2"/>
                </a:solidFill>
              </a:rPr>
            </a:br>
            <a:r>
              <a:rPr lang="pl-PL" dirty="0">
                <a:solidFill>
                  <a:schemeClr val="accent2"/>
                </a:solidFill>
              </a:rPr>
              <a:t>(</a:t>
            </a:r>
            <a:r>
              <a:rPr lang="pl-PL" dirty="0" err="1">
                <a:solidFill>
                  <a:schemeClr val="accent2"/>
                </a:solidFill>
              </a:rPr>
              <a:t>local</a:t>
            </a:r>
            <a:r>
              <a:rPr lang="pl-PL" dirty="0">
                <a:solidFill>
                  <a:schemeClr val="accent2"/>
                </a:solidFill>
              </a:rPr>
              <a:t> </a:t>
            </a:r>
            <a:r>
              <a:rPr lang="pl-PL" dirty="0" err="1">
                <a:solidFill>
                  <a:schemeClr val="accent2"/>
                </a:solidFill>
              </a:rPr>
              <a:t>craftship</a:t>
            </a:r>
            <a:r>
              <a:rPr lang="pl-PL" dirty="0">
                <a:solidFill>
                  <a:schemeClr val="accent2"/>
                </a:solidFill>
              </a:rPr>
              <a:t> &amp; </a:t>
            </a:r>
            <a:r>
              <a:rPr lang="pl-PL" dirty="0" err="1">
                <a:solidFill>
                  <a:schemeClr val="accent2"/>
                </a:solidFill>
              </a:rPr>
              <a:t>tourist</a:t>
            </a:r>
            <a:r>
              <a:rPr lang="pl-PL" dirty="0">
                <a:solidFill>
                  <a:schemeClr val="accent2"/>
                </a:solidFill>
              </a:rPr>
              <a:t>);</a:t>
            </a:r>
          </a:p>
          <a:p>
            <a:pPr marL="514350" indent="-514350" defTabSz="886968">
              <a:lnSpc>
                <a:spcPct val="90000"/>
              </a:lnSpc>
              <a:spcBef>
                <a:spcPts val="1700"/>
              </a:spcBef>
              <a:buFont typeface="Wingdings" panose="05000000000000000000" pitchFamily="2" charset="2"/>
              <a:buChar char="§"/>
              <a:defRPr sz="2716"/>
            </a:pPr>
            <a:r>
              <a:rPr lang="pl-PL" dirty="0" err="1">
                <a:solidFill>
                  <a:schemeClr val="accent2"/>
                </a:solidFill>
              </a:rPr>
              <a:t>Rostocker</a:t>
            </a:r>
            <a:r>
              <a:rPr lang="pl-PL" dirty="0">
                <a:solidFill>
                  <a:schemeClr val="accent2"/>
                </a:solidFill>
              </a:rPr>
              <a:t> </a:t>
            </a:r>
            <a:r>
              <a:rPr lang="pl-PL" dirty="0" err="1">
                <a:solidFill>
                  <a:schemeClr val="accent2"/>
                </a:solidFill>
              </a:rPr>
              <a:t>Oval</a:t>
            </a:r>
            <a:r>
              <a:rPr lang="pl-PL" dirty="0">
                <a:solidFill>
                  <a:schemeClr val="accent2"/>
                </a:solidFill>
              </a:rPr>
              <a:t> </a:t>
            </a:r>
          </a:p>
          <a:p>
            <a:pPr marL="971550" lvl="1" indent="-514350" defTabSz="886968">
              <a:lnSpc>
                <a:spcPct val="90000"/>
              </a:lnSpc>
              <a:spcBef>
                <a:spcPts val="1700"/>
              </a:spcBef>
              <a:buFont typeface="Wingdings" panose="05000000000000000000" pitchFamily="2" charset="2"/>
              <a:buChar char="Ø"/>
              <a:defRPr sz="2716"/>
            </a:pPr>
            <a:r>
              <a:rPr lang="pl-PL" dirty="0" err="1">
                <a:solidFill>
                  <a:schemeClr val="accent2"/>
                </a:solidFill>
              </a:rPr>
              <a:t>Pedestrian</a:t>
            </a:r>
            <a:r>
              <a:rPr lang="pl-PL" dirty="0">
                <a:solidFill>
                  <a:schemeClr val="accent2"/>
                </a:solidFill>
              </a:rPr>
              <a:t> </a:t>
            </a:r>
            <a:r>
              <a:rPr lang="pl-PL" dirty="0" err="1">
                <a:solidFill>
                  <a:schemeClr val="accent2"/>
                </a:solidFill>
              </a:rPr>
              <a:t>bridge</a:t>
            </a:r>
            <a:r>
              <a:rPr lang="pl-PL" dirty="0">
                <a:solidFill>
                  <a:schemeClr val="accent2"/>
                </a:solidFill>
              </a:rPr>
              <a:t> </a:t>
            </a:r>
            <a:r>
              <a:rPr lang="pl-PL" dirty="0" err="1">
                <a:solidFill>
                  <a:schemeClr val="accent2"/>
                </a:solidFill>
              </a:rPr>
              <a:t>over</a:t>
            </a:r>
            <a:r>
              <a:rPr lang="pl-PL" dirty="0">
                <a:solidFill>
                  <a:schemeClr val="accent2"/>
                </a:solidFill>
              </a:rPr>
              <a:t> </a:t>
            </a:r>
            <a:r>
              <a:rPr lang="pl-PL" dirty="0" err="1">
                <a:solidFill>
                  <a:schemeClr val="accent2"/>
                </a:solidFill>
              </a:rPr>
              <a:t>Warnow</a:t>
            </a:r>
            <a:r>
              <a:rPr lang="pl-PL" dirty="0">
                <a:solidFill>
                  <a:schemeClr val="accent2"/>
                </a:solidFill>
              </a:rPr>
              <a:t> </a:t>
            </a:r>
            <a:r>
              <a:rPr lang="pl-PL" dirty="0" err="1">
                <a:solidFill>
                  <a:schemeClr val="accent2"/>
                </a:solidFill>
              </a:rPr>
              <a:t>river</a:t>
            </a:r>
            <a:r>
              <a:rPr lang="pl-PL" dirty="0">
                <a:solidFill>
                  <a:schemeClr val="accent2"/>
                </a:solidFill>
              </a:rPr>
              <a:t>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2" name="Obraz 1"/>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15000"/>
                    </a14:imgEffect>
                  </a14:imgLayer>
                </a14:imgProps>
              </a:ext>
            </a:extLst>
          </a:blip>
          <a:stretch>
            <a:fillRect/>
          </a:stretch>
        </p:blipFill>
        <p:spPr>
          <a:xfrm>
            <a:off x="8283820" y="4483676"/>
            <a:ext cx="3908180" cy="2374324"/>
          </a:xfrm>
          <a:prstGeom prst="rect">
            <a:avLst/>
          </a:prstGeom>
        </p:spPr>
      </p:pic>
      <p:pic>
        <p:nvPicPr>
          <p:cNvPr id="4" name="Obraz 3"/>
          <p:cNvPicPr>
            <a:picLocks noChangeAspect="1"/>
          </p:cNvPicPr>
          <p:nvPr/>
        </p:nvPicPr>
        <p:blipFill>
          <a:blip r:embed="rId5" cstate="print"/>
          <a:stretch>
            <a:fillRect/>
          </a:stretch>
        </p:blipFill>
        <p:spPr>
          <a:xfrm>
            <a:off x="8283821" y="1667101"/>
            <a:ext cx="3890882" cy="2665407"/>
          </a:xfrm>
          <a:prstGeom prst="rect">
            <a:avLst/>
          </a:prstGeom>
        </p:spPr>
      </p:pic>
    </p:spTree>
    <p:extLst>
      <p:ext uri="{BB962C8B-B14F-4D97-AF65-F5344CB8AC3E}">
        <p14:creationId xmlns:p14="http://schemas.microsoft.com/office/powerpoint/2010/main" xmlns="" val="183236769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825</Words>
  <Application>Microsoft Office PowerPoint</Application>
  <PresentationFormat>Niestandardowy</PresentationFormat>
  <Paragraphs>119</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Bartłomiejski</dc:creator>
  <cp:lastModifiedBy>Użytkownik</cp:lastModifiedBy>
  <cp:revision>29</cp:revision>
  <dcterms:created xsi:type="dcterms:W3CDTF">2017-05-22T07:46:45Z</dcterms:created>
  <dcterms:modified xsi:type="dcterms:W3CDTF">2017-05-25T09:44:57Z</dcterms:modified>
</cp:coreProperties>
</file>